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17"/>
  </p:notesMasterIdLst>
  <p:handoutMasterIdLst>
    <p:handoutMasterId r:id="rId18"/>
  </p:handoutMasterIdLst>
  <p:sldIdLst>
    <p:sldId id="264" r:id="rId3"/>
    <p:sldId id="265" r:id="rId4"/>
    <p:sldId id="266" r:id="rId5"/>
    <p:sldId id="267" r:id="rId6"/>
    <p:sldId id="268" r:id="rId7"/>
    <p:sldId id="269" r:id="rId8"/>
    <p:sldId id="256" r:id="rId9"/>
    <p:sldId id="257" r:id="rId10"/>
    <p:sldId id="259" r:id="rId11"/>
    <p:sldId id="260" r:id="rId12"/>
    <p:sldId id="261" r:id="rId13"/>
    <p:sldId id="262" r:id="rId14"/>
    <p:sldId id="258" r:id="rId15"/>
    <p:sldId id="26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C3226"/>
    <a:srgbClr val="00133A"/>
    <a:srgbClr val="104031"/>
    <a:srgbClr val="51A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showGuides="1">
      <p:cViewPr varScale="1">
        <p:scale>
          <a:sx n="79" d="100"/>
          <a:sy n="79" d="100"/>
        </p:scale>
        <p:origin x="426" y="78"/>
      </p:cViewPr>
      <p:guideLst>
        <p:guide orient="horz"/>
        <p:guide pos="5759"/>
      </p:guideLst>
    </p:cSldViewPr>
  </p:slid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78" d="100"/>
          <a:sy n="78" d="100"/>
        </p:scale>
        <p:origin x="-205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B8A061-C14B-4E75-BCB1-B25E33578735}" type="datetimeFigureOut">
              <a:rPr lang="zh-TW" altLang="en-US" smtClean="0"/>
              <a:t>2017/2/18</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CF2692-55CC-4ED4-A6B4-A5B06B034E0A}" type="slidenum">
              <a:rPr lang="zh-TW" altLang="en-US" smtClean="0"/>
              <a:t>‹#›</a:t>
            </a:fld>
            <a:endParaRPr lang="zh-TW" altLang="en-US"/>
          </a:p>
        </p:txBody>
      </p:sp>
    </p:spTree>
    <p:extLst>
      <p:ext uri="{BB962C8B-B14F-4D97-AF65-F5344CB8AC3E}">
        <p14:creationId xmlns:p14="http://schemas.microsoft.com/office/powerpoint/2010/main" val="27460045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7EE92F-F45C-4030-A3BE-C231C70E2C26}" type="datetimeFigureOut">
              <a:rPr lang="en-US" smtClean="0"/>
              <a:pPr/>
              <a:t>2/18/2017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95060C-BB14-4667-A58B-79D527DE3A7C}" type="slidenum">
              <a:rPr lang="en-US" smtClean="0"/>
              <a:pPr/>
              <a:t>‹#›</a:t>
            </a:fld>
            <a:endParaRPr lang="en-US"/>
          </a:p>
        </p:txBody>
      </p:sp>
    </p:spTree>
    <p:extLst>
      <p:ext uri="{BB962C8B-B14F-4D97-AF65-F5344CB8AC3E}">
        <p14:creationId xmlns:p14="http://schemas.microsoft.com/office/powerpoint/2010/main" val="4126295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HK" altLang="en-US" noProof="0" dirty="0">
              <a:latin typeface="新細明體" pitchFamily="18" charset="-120"/>
              <a:ea typeface="新細明體" pitchFamily="18" charset="-120"/>
            </a:endParaRPr>
          </a:p>
        </p:txBody>
      </p:sp>
      <p:sp>
        <p:nvSpPr>
          <p:cNvPr id="4" name="Slide Number Placeholder 3"/>
          <p:cNvSpPr>
            <a:spLocks noGrp="1"/>
          </p:cNvSpPr>
          <p:nvPr>
            <p:ph type="sldNum" sz="quarter" idx="10"/>
          </p:nvPr>
        </p:nvSpPr>
        <p:spPr/>
        <p:txBody>
          <a:bodyPr/>
          <a:lstStyle/>
          <a:p>
            <a:fld id="{7C95060C-BB14-4667-A58B-79D527DE3A7C}" type="slidenum">
              <a:rPr lang="en-US" smtClean="0"/>
              <a:pPr/>
              <a:t>7</a:t>
            </a:fld>
            <a:endParaRPr lang="en-US"/>
          </a:p>
        </p:txBody>
      </p:sp>
    </p:spTree>
    <p:extLst>
      <p:ext uri="{BB962C8B-B14F-4D97-AF65-F5344CB8AC3E}">
        <p14:creationId xmlns:p14="http://schemas.microsoft.com/office/powerpoint/2010/main" val="9990538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8" name="圖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2/18/2017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267589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955596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4167998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741920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8012102A-6B4D-4072-A37F-9B400926AD4E}" type="datetimeFigureOut">
              <a:rPr lang="en-US" smtClean="0"/>
              <a:pPr/>
              <a:t>2/18/2017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dirty="0"/>
          </a:p>
        </p:txBody>
      </p:sp>
    </p:spTree>
    <p:extLst>
      <p:ext uri="{BB962C8B-B14F-4D97-AF65-F5344CB8AC3E}">
        <p14:creationId xmlns:p14="http://schemas.microsoft.com/office/powerpoint/2010/main" val="740973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8012102A-6B4D-4072-A37F-9B400926AD4E}" type="datetimeFigureOut">
              <a:rPr lang="en-US" smtClean="0"/>
              <a:pPr/>
              <a:t>2/18/2017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1907947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8012102A-6B4D-4072-A37F-9B400926AD4E}" type="datetimeFigureOut">
              <a:rPr lang="en-US" smtClean="0"/>
              <a:pPr/>
              <a:t>2/18/2017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2160899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8012102A-6B4D-4072-A37F-9B400926AD4E}" type="datetimeFigureOut">
              <a:rPr lang="en-US" smtClean="0"/>
              <a:pPr/>
              <a:t>2/18/2017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343817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2102A-6B4D-4072-A37F-9B400926AD4E}" type="datetimeFigureOut">
              <a:rPr lang="en-US" smtClean="0"/>
              <a:pPr/>
              <a:t>2/18/2017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618282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8012102A-6B4D-4072-A37F-9B400926AD4E}" type="datetimeFigureOut">
              <a:rPr lang="en-US" smtClean="0"/>
              <a:pPr/>
              <a:t>2/18/2017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1834785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8012102A-6B4D-4072-A37F-9B400926AD4E}" type="datetimeFigureOut">
              <a:rPr lang="en-US" smtClean="0"/>
              <a:pPr/>
              <a:t>2/18/2017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4268076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圖片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dirty="0" smtClean="0"/>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2102A-6B4D-4072-A37F-9B400926AD4E}" type="datetimeFigureOut">
              <a:rPr lang="en-US" smtClean="0"/>
              <a:pPr/>
              <a:t>2/18/2017</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30D8A8-B859-4C5B-B442-5FAB2CCC1924}" type="slidenum">
              <a:rPr lang="en-US" smtClean="0"/>
              <a:pPr/>
              <a:t>‹#›</a:t>
            </a:fld>
            <a:endParaRPr lang="en-US" dirty="0"/>
          </a:p>
        </p:txBody>
      </p:sp>
    </p:spTree>
    <p:extLst>
      <p:ext uri="{BB962C8B-B14F-4D97-AF65-F5344CB8AC3E}">
        <p14:creationId xmlns:p14="http://schemas.microsoft.com/office/powerpoint/2010/main" val="19509495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b="1" kern="120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150000"/>
        </a:lnSpc>
        <a:spcBef>
          <a:spcPts val="1000"/>
        </a:spcBef>
        <a:buClr>
          <a:srgbClr val="C00000"/>
        </a:buClr>
        <a:buFont typeface="Wingdings" panose="05000000000000000000" pitchFamily="2" charset="2"/>
        <a:buChar char="Ø"/>
        <a:defRPr sz="2800" b="1"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150000"/>
        </a:lnSpc>
        <a:spcBef>
          <a:spcPts val="500"/>
        </a:spcBef>
        <a:buClr>
          <a:srgbClr val="002060"/>
        </a:buClr>
        <a:buFont typeface="Wingdings" panose="05000000000000000000" pitchFamily="2" charset="2"/>
        <a:buChar char="p"/>
        <a:defRPr sz="2400" b="1"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b="1"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b="1"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b="1"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cience.nsysu.edu.tw/"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27584" y="836712"/>
            <a:ext cx="7315200" cy="1944216"/>
          </a:xfrm>
        </p:spPr>
        <p:txBody>
          <a:bodyPr anchor="t">
            <a:normAutofit/>
          </a:bodyPr>
          <a:lstStyle/>
          <a:p>
            <a:r>
              <a:rPr lang="zh-TW" altLang="zh-TW" sz="4200" dirty="0"/>
              <a:t>中山大學理學院</a:t>
            </a:r>
            <a:r>
              <a:rPr lang="en-US" altLang="zh-TW" sz="4200" dirty="0"/>
              <a:t/>
            </a:r>
            <a:br>
              <a:rPr lang="en-US" altLang="zh-TW" sz="4200" dirty="0"/>
            </a:br>
            <a:r>
              <a:rPr lang="en-US" altLang="zh-TW" sz="4200" dirty="0" smtClean="0"/>
              <a:t>105-2</a:t>
            </a:r>
            <a:r>
              <a:rPr lang="zh-TW" altLang="en-US" sz="4200" dirty="0" smtClean="0"/>
              <a:t>學期教學</a:t>
            </a:r>
            <a:r>
              <a:rPr lang="zh-TW" altLang="en-US" sz="4200" dirty="0"/>
              <a:t>助理</a:t>
            </a:r>
            <a:r>
              <a:rPr lang="en-US" altLang="zh-TW" sz="4200" dirty="0"/>
              <a:t>TA</a:t>
            </a:r>
            <a:r>
              <a:rPr lang="zh-TW" altLang="en-US" sz="4200" dirty="0"/>
              <a:t>培訓</a:t>
            </a:r>
            <a:r>
              <a:rPr lang="en-US" altLang="zh-TW" sz="4200" dirty="0"/>
              <a:t/>
            </a:r>
            <a:br>
              <a:rPr lang="en-US" altLang="zh-TW" sz="4200" dirty="0"/>
            </a:br>
            <a:r>
              <a:rPr lang="en-US" altLang="zh-TW" sz="4200" dirty="0"/>
              <a:t>106/03/03(</a:t>
            </a:r>
            <a:r>
              <a:rPr lang="zh-TW" altLang="en-US" sz="4200" dirty="0"/>
              <a:t>星期五</a:t>
            </a:r>
            <a:r>
              <a:rPr lang="en-US" altLang="zh-TW" sz="4200" dirty="0" smtClean="0"/>
              <a:t>)</a:t>
            </a:r>
            <a:endParaRPr lang="zh-TW" altLang="en-US" sz="4200" dirty="0"/>
          </a:p>
        </p:txBody>
      </p:sp>
      <p:sp>
        <p:nvSpPr>
          <p:cNvPr id="3" name="副標題 2"/>
          <p:cNvSpPr>
            <a:spLocks noGrp="1"/>
          </p:cNvSpPr>
          <p:nvPr>
            <p:ph type="subTitle" idx="1"/>
          </p:nvPr>
        </p:nvSpPr>
        <p:spPr>
          <a:xfrm>
            <a:off x="827584" y="3212976"/>
            <a:ext cx="7416824" cy="1246208"/>
          </a:xfrm>
        </p:spPr>
        <p:txBody>
          <a:bodyPr>
            <a:noAutofit/>
          </a:bodyPr>
          <a:lstStyle/>
          <a:p>
            <a:pPr>
              <a:lnSpc>
                <a:spcPct val="100000"/>
              </a:lnSpc>
              <a:spcBef>
                <a:spcPts val="0"/>
              </a:spcBef>
            </a:pPr>
            <a:r>
              <a:rPr lang="zh-TW" altLang="en-US" sz="6600" dirty="0">
                <a:solidFill>
                  <a:srgbClr val="0000FF"/>
                </a:solidFill>
              </a:rPr>
              <a:t>報告事項</a:t>
            </a:r>
            <a:endParaRPr lang="zh-TW" altLang="en-US" sz="6600" dirty="0">
              <a:solidFill>
                <a:srgbClr val="0000FF"/>
              </a:solidFill>
            </a:endParaRPr>
          </a:p>
        </p:txBody>
      </p:sp>
    </p:spTree>
    <p:extLst>
      <p:ext uri="{BB962C8B-B14F-4D97-AF65-F5344CB8AC3E}">
        <p14:creationId xmlns:p14="http://schemas.microsoft.com/office/powerpoint/2010/main" val="2749170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971600" y="188640"/>
            <a:ext cx="6957831" cy="6565989"/>
          </a:xfrm>
          <a:prstGeom prst="rect">
            <a:avLst/>
          </a:prstGeom>
        </p:spPr>
      </p:pic>
    </p:spTree>
    <p:extLst>
      <p:ext uri="{BB962C8B-B14F-4D97-AF65-F5344CB8AC3E}">
        <p14:creationId xmlns:p14="http://schemas.microsoft.com/office/powerpoint/2010/main" val="2997488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1475656" y="260648"/>
            <a:ext cx="5976920" cy="6408712"/>
          </a:xfrm>
          <a:prstGeom prst="rect">
            <a:avLst/>
          </a:prstGeom>
        </p:spPr>
      </p:pic>
    </p:spTree>
    <p:extLst>
      <p:ext uri="{BB962C8B-B14F-4D97-AF65-F5344CB8AC3E}">
        <p14:creationId xmlns:p14="http://schemas.microsoft.com/office/powerpoint/2010/main" val="3521238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2102183" y="188640"/>
            <a:ext cx="4990097" cy="6546925"/>
          </a:xfrm>
          <a:prstGeom prst="rect">
            <a:avLst/>
          </a:prstGeom>
        </p:spPr>
      </p:pic>
    </p:spTree>
    <p:extLst>
      <p:ext uri="{BB962C8B-B14F-4D97-AF65-F5344CB8AC3E}">
        <p14:creationId xmlns:p14="http://schemas.microsoft.com/office/powerpoint/2010/main" val="1821767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274118"/>
            <a:ext cx="7886700" cy="778618"/>
          </a:xfrm>
        </p:spPr>
        <p:txBody>
          <a:bodyPr/>
          <a:lstStyle/>
          <a:p>
            <a:pPr algn="ctr"/>
            <a:r>
              <a:rPr lang="zh-TW" altLang="en-US" dirty="0"/>
              <a:t>教室</a:t>
            </a:r>
            <a:r>
              <a:rPr lang="zh-TW" altLang="en-US" dirty="0" smtClean="0"/>
              <a:t>使用</a:t>
            </a:r>
            <a:r>
              <a:rPr lang="en-US" altLang="zh-TW" dirty="0" smtClean="0"/>
              <a:t>-</a:t>
            </a:r>
            <a:r>
              <a:rPr lang="zh-TW" altLang="en-US" dirty="0" smtClean="0"/>
              <a:t>注意事項</a:t>
            </a:r>
            <a:endParaRPr lang="zh-TW" altLang="en-US" dirty="0"/>
          </a:p>
        </p:txBody>
      </p:sp>
      <p:sp>
        <p:nvSpPr>
          <p:cNvPr id="4" name="內容版面配置區 2"/>
          <p:cNvSpPr>
            <a:spLocks noGrp="1"/>
          </p:cNvSpPr>
          <p:nvPr>
            <p:ph idx="1"/>
          </p:nvPr>
        </p:nvSpPr>
        <p:spPr>
          <a:xfrm>
            <a:off x="300683" y="1052735"/>
            <a:ext cx="8496944" cy="5558833"/>
          </a:xfrm>
        </p:spPr>
        <p:txBody>
          <a:bodyPr>
            <a:normAutofit fontScale="25000" lnSpcReduction="20000"/>
          </a:bodyPr>
          <a:lstStyle/>
          <a:p>
            <a:pPr>
              <a:lnSpc>
                <a:spcPct val="120000"/>
              </a:lnSpc>
              <a:spcBef>
                <a:spcPts val="0"/>
              </a:spcBef>
            </a:pPr>
            <a:r>
              <a:rPr lang="zh-TW" altLang="en-US" sz="10400" b="1" dirty="0" smtClean="0"/>
              <a:t>教室內各項設備使用請務必依據所標示之使用操作流程執行開關順序。</a:t>
            </a:r>
            <a:endParaRPr lang="en-US" altLang="zh-TW" sz="10400" b="1" dirty="0" smtClean="0"/>
          </a:p>
          <a:p>
            <a:pPr>
              <a:lnSpc>
                <a:spcPct val="120000"/>
              </a:lnSpc>
              <a:spcBef>
                <a:spcPts val="0"/>
              </a:spcBef>
            </a:pPr>
            <a:r>
              <a:rPr lang="zh-TW" altLang="en-US" sz="10400" b="1" dirty="0" smtClean="0">
                <a:solidFill>
                  <a:srgbClr val="7030A0"/>
                </a:solidFill>
              </a:rPr>
              <a:t>課程開始前</a:t>
            </a:r>
            <a:r>
              <a:rPr lang="en-US" altLang="zh-TW" sz="10400" b="1" dirty="0" smtClean="0">
                <a:solidFill>
                  <a:srgbClr val="7030A0"/>
                </a:solidFill>
              </a:rPr>
              <a:t>10</a:t>
            </a:r>
            <a:r>
              <a:rPr lang="zh-TW" altLang="en-US" sz="10400" b="1" dirty="0" smtClean="0">
                <a:solidFill>
                  <a:srgbClr val="7030A0"/>
                </a:solidFill>
              </a:rPr>
              <a:t>分鐘才會開啟教室</a:t>
            </a:r>
            <a:r>
              <a:rPr lang="zh-TW" altLang="en-US" sz="10400" b="1" dirty="0" smtClean="0"/>
              <a:t>。</a:t>
            </a:r>
            <a:endParaRPr lang="en-US" altLang="zh-TW" sz="10400" b="1" dirty="0" smtClean="0"/>
          </a:p>
          <a:p>
            <a:pPr>
              <a:lnSpc>
                <a:spcPct val="120000"/>
              </a:lnSpc>
              <a:spcBef>
                <a:spcPts val="0"/>
              </a:spcBef>
            </a:pPr>
            <a:r>
              <a:rPr lang="zh-TW" altLang="en-US" sz="10400" dirty="0"/>
              <a:t>冷氣遙控器：１間教室，</a:t>
            </a:r>
            <a:r>
              <a:rPr lang="zh-TW" altLang="en-US" sz="10400" dirty="0" smtClean="0"/>
              <a:t>配置１</a:t>
            </a:r>
            <a:r>
              <a:rPr lang="zh-TW" altLang="en-US" sz="10400" dirty="0"/>
              <a:t>個冷氣遙控器，可通用</a:t>
            </a:r>
            <a:r>
              <a:rPr lang="zh-TW" altLang="en-US" sz="10400" dirty="0" smtClean="0"/>
              <a:t>遙控同一</a:t>
            </a:r>
            <a:r>
              <a:rPr lang="zh-TW" altLang="en-US" sz="10400" dirty="0"/>
              <a:t>教室多台冷氣</a:t>
            </a:r>
            <a:r>
              <a:rPr lang="zh-TW" altLang="en-US" sz="10400" dirty="0" smtClean="0"/>
              <a:t>。</a:t>
            </a:r>
            <a:endParaRPr lang="en-US" altLang="zh-TW" sz="10400" b="1" dirty="0" smtClean="0"/>
          </a:p>
          <a:p>
            <a:pPr>
              <a:lnSpc>
                <a:spcPct val="120000"/>
              </a:lnSpc>
              <a:spcBef>
                <a:spcPts val="0"/>
              </a:spcBef>
            </a:pPr>
            <a:r>
              <a:rPr lang="zh-TW" altLang="en-US" sz="10400" b="1" dirty="0" smtClean="0"/>
              <a:t>教室內冷氣開放時請隨手關門，溫度請設定在</a:t>
            </a:r>
            <a:r>
              <a:rPr lang="en-US" altLang="zh-TW" sz="10400" b="1" dirty="0" smtClean="0"/>
              <a:t>26</a:t>
            </a:r>
            <a:r>
              <a:rPr lang="zh-TW" altLang="en-US" sz="10400" b="1" dirty="0" smtClean="0"/>
              <a:t>度以上，用完請記得關機。</a:t>
            </a:r>
            <a:endParaRPr lang="en-US" altLang="zh-TW" sz="10400" b="1" dirty="0" smtClean="0"/>
          </a:p>
          <a:p>
            <a:pPr>
              <a:lnSpc>
                <a:spcPct val="120000"/>
              </a:lnSpc>
              <a:spcBef>
                <a:spcPts val="0"/>
              </a:spcBef>
            </a:pPr>
            <a:r>
              <a:rPr lang="zh-TW" altLang="zh-TW" sz="10400" b="1" dirty="0" smtClean="0">
                <a:solidFill>
                  <a:srgbClr val="FF0000"/>
                </a:solidFill>
              </a:rPr>
              <a:t>下課</a:t>
            </a:r>
            <a:r>
              <a:rPr lang="zh-TW" altLang="zh-TW" sz="10400" b="1" dirty="0">
                <a:solidFill>
                  <a:srgbClr val="FF0000"/>
                </a:solidFill>
              </a:rPr>
              <a:t>後</a:t>
            </a:r>
            <a:r>
              <a:rPr lang="zh-TW" altLang="zh-TW" sz="10400" b="1" dirty="0"/>
              <a:t>：</a:t>
            </a:r>
            <a:r>
              <a:rPr lang="zh-TW" altLang="zh-TW" sz="10400" b="1" dirty="0">
                <a:solidFill>
                  <a:srgbClr val="0000FF"/>
                </a:solidFill>
              </a:rPr>
              <a:t>電腦、單槍設備、冷氣、照明</a:t>
            </a:r>
            <a:r>
              <a:rPr lang="zh-TW" altLang="zh-TW" sz="10400" b="1" dirty="0" smtClean="0">
                <a:solidFill>
                  <a:srgbClr val="0000FF"/>
                </a:solidFill>
              </a:rPr>
              <a:t>，請</a:t>
            </a:r>
            <a:r>
              <a:rPr lang="zh-TW" altLang="zh-TW" sz="10400" b="1" dirty="0">
                <a:solidFill>
                  <a:srgbClr val="0000FF"/>
                </a:solidFill>
              </a:rPr>
              <a:t>關閉再離開</a:t>
            </a:r>
            <a:r>
              <a:rPr lang="zh-TW" altLang="zh-TW" sz="10400" b="1" dirty="0" smtClean="0">
                <a:solidFill>
                  <a:srgbClr val="0000FF"/>
                </a:solidFill>
              </a:rPr>
              <a:t>。</a:t>
            </a:r>
            <a:endParaRPr lang="en-US" altLang="zh-TW" sz="10400" b="1" dirty="0" smtClean="0">
              <a:solidFill>
                <a:srgbClr val="0000FF"/>
              </a:solidFill>
            </a:endParaRPr>
          </a:p>
          <a:p>
            <a:pPr>
              <a:lnSpc>
                <a:spcPct val="120000"/>
              </a:lnSpc>
              <a:spcBef>
                <a:spcPts val="0"/>
              </a:spcBef>
            </a:pPr>
            <a:r>
              <a:rPr lang="zh-TW" altLang="zh-TW" sz="10400" b="1" dirty="0">
                <a:solidFill>
                  <a:srgbClr val="FF0000"/>
                </a:solidFill>
              </a:rPr>
              <a:t>下課後</a:t>
            </a:r>
            <a:r>
              <a:rPr lang="zh-TW" altLang="zh-TW" sz="10400" b="1" dirty="0"/>
              <a:t>：</a:t>
            </a:r>
            <a:r>
              <a:rPr lang="zh-TW" altLang="zh-TW" sz="10400" b="1" dirty="0">
                <a:solidFill>
                  <a:srgbClr val="7030A0"/>
                </a:solidFill>
              </a:rPr>
              <a:t>教室的門請勿反鎖，方便下堂課</a:t>
            </a:r>
            <a:r>
              <a:rPr lang="zh-TW" altLang="zh-TW" sz="10400" b="1" dirty="0" smtClean="0">
                <a:solidFill>
                  <a:srgbClr val="7030A0"/>
                </a:solidFill>
              </a:rPr>
              <a:t>進入</a:t>
            </a:r>
            <a:r>
              <a:rPr lang="en-US" altLang="zh-TW" sz="10400" b="1" dirty="0" smtClean="0"/>
              <a:t>(</a:t>
            </a:r>
            <a:r>
              <a:rPr lang="zh-TW" altLang="zh-TW" sz="10400" b="1" dirty="0"/>
              <a:t>不鎖門</a:t>
            </a:r>
            <a:r>
              <a:rPr lang="en-US" altLang="zh-TW" sz="10400" b="1" dirty="0"/>
              <a:t>,</a:t>
            </a:r>
            <a:r>
              <a:rPr lang="zh-TW" altLang="zh-TW" sz="10400" b="1" dirty="0"/>
              <a:t>但關上門即可</a:t>
            </a:r>
            <a:r>
              <a:rPr lang="en-US" altLang="zh-TW" sz="10400" b="1" dirty="0"/>
              <a:t>)</a:t>
            </a:r>
            <a:r>
              <a:rPr lang="zh-TW" altLang="zh-TW" sz="10400" b="1" dirty="0" smtClean="0"/>
              <a:t>。</a:t>
            </a:r>
            <a:endParaRPr lang="en-US" altLang="zh-TW" sz="10400" b="1" dirty="0" smtClean="0"/>
          </a:p>
          <a:p>
            <a:pPr>
              <a:lnSpc>
                <a:spcPct val="120000"/>
              </a:lnSpc>
              <a:spcBef>
                <a:spcPts val="0"/>
              </a:spcBef>
            </a:pPr>
            <a:r>
              <a:rPr lang="zh-TW" altLang="zh-TW" sz="10400" b="1" dirty="0">
                <a:solidFill>
                  <a:srgbClr val="FF0000"/>
                </a:solidFill>
              </a:rPr>
              <a:t>週末</a:t>
            </a:r>
            <a:r>
              <a:rPr lang="zh-TW" altLang="zh-TW" sz="10400" b="1" dirty="0"/>
              <a:t>或</a:t>
            </a:r>
            <a:r>
              <a:rPr lang="zh-TW" altLang="zh-TW" sz="10400" b="1" dirty="0">
                <a:solidFill>
                  <a:srgbClr val="FF0000"/>
                </a:solidFill>
              </a:rPr>
              <a:t>下班後</a:t>
            </a:r>
            <a:r>
              <a:rPr lang="zh-TW" altLang="zh-TW" sz="10400" b="1" dirty="0"/>
              <a:t>使用教室者：</a:t>
            </a:r>
            <a:r>
              <a:rPr lang="zh-TW" altLang="zh-TW" sz="10400" b="1" dirty="0">
                <a:solidFill>
                  <a:srgbClr val="0000FF"/>
                </a:solidFill>
              </a:rPr>
              <a:t>請記得自行關閉所有設備、電源，並鎖上門。</a:t>
            </a:r>
            <a:r>
              <a:rPr lang="zh-TW" altLang="zh-TW" sz="10400" b="1" dirty="0"/>
              <a:t>謝謝</a:t>
            </a:r>
            <a:r>
              <a:rPr lang="zh-TW" altLang="zh-TW" sz="10400" b="1" dirty="0" smtClean="0"/>
              <a:t>！</a:t>
            </a:r>
            <a:endParaRPr lang="en-US" altLang="zh-TW" sz="10400" b="1" dirty="0" smtClean="0"/>
          </a:p>
          <a:p>
            <a:pPr>
              <a:lnSpc>
                <a:spcPct val="120000"/>
              </a:lnSpc>
              <a:spcBef>
                <a:spcPts val="0"/>
              </a:spcBef>
            </a:pPr>
            <a:r>
              <a:rPr lang="zh-TW" altLang="en-US" sz="10400" b="1" dirty="0" smtClean="0"/>
              <a:t>教室設備使用聯絡人：高慧霖管理員，分機</a:t>
            </a:r>
            <a:r>
              <a:rPr lang="en-US" altLang="zh-TW" sz="10400" b="1" dirty="0" smtClean="0"/>
              <a:t>3504</a:t>
            </a:r>
          </a:p>
          <a:p>
            <a:endParaRPr lang="en-US" altLang="zh-TW" sz="10400" dirty="0" smtClean="0"/>
          </a:p>
          <a:p>
            <a:pPr marL="0" indent="0">
              <a:buNone/>
            </a:pPr>
            <a:endParaRPr lang="en-US" altLang="zh-TW" sz="10400" dirty="0" smtClean="0"/>
          </a:p>
          <a:p>
            <a:endParaRPr lang="en-US" altLang="zh-TW" dirty="0" smtClean="0"/>
          </a:p>
          <a:p>
            <a:pPr marL="0" indent="0">
              <a:buNone/>
            </a:pPr>
            <a:endParaRPr lang="en-US" altLang="zh-TW" dirty="0" smtClean="0"/>
          </a:p>
          <a:p>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5554294"/>
            <a:ext cx="1057275"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74892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7"/>
            <a:ext cx="7886700" cy="975642"/>
          </a:xfrm>
        </p:spPr>
        <p:txBody>
          <a:bodyPr/>
          <a:lstStyle/>
          <a:p>
            <a:pPr algn="ctr"/>
            <a:r>
              <a:rPr lang="zh-TW" altLang="en-US" dirty="0" smtClean="0"/>
              <a:t>教室「無線麥克風」上課</a:t>
            </a:r>
            <a:r>
              <a:rPr lang="zh-TW" altLang="en-US" dirty="0"/>
              <a:t>借用</a:t>
            </a:r>
          </a:p>
        </p:txBody>
      </p:sp>
      <p:sp>
        <p:nvSpPr>
          <p:cNvPr id="4" name="內容版面配置區 2"/>
          <p:cNvSpPr>
            <a:spLocks noGrp="1"/>
          </p:cNvSpPr>
          <p:nvPr>
            <p:ph idx="1"/>
          </p:nvPr>
        </p:nvSpPr>
        <p:spPr>
          <a:xfrm>
            <a:off x="576062" y="3501008"/>
            <a:ext cx="8221565" cy="2448272"/>
          </a:xfrm>
        </p:spPr>
        <p:txBody>
          <a:bodyPr>
            <a:normAutofit fontScale="25000" lnSpcReduction="20000"/>
          </a:bodyPr>
          <a:lstStyle/>
          <a:p>
            <a:r>
              <a:rPr lang="zh-TW" altLang="en-US" sz="8000" dirty="0" smtClean="0"/>
              <a:t>借用處</a:t>
            </a:r>
            <a:r>
              <a:rPr lang="zh-TW" altLang="en-US" sz="8000" dirty="0"/>
              <a:t>：</a:t>
            </a:r>
            <a:r>
              <a:rPr lang="zh-TW" altLang="en-US" sz="8000" dirty="0" smtClean="0"/>
              <a:t>請</a:t>
            </a:r>
            <a:r>
              <a:rPr lang="zh-TW" altLang="en-US" sz="8000" dirty="0"/>
              <a:t>上課前就近登記借用，用畢即返還</a:t>
            </a:r>
            <a:r>
              <a:rPr lang="zh-TW" altLang="en-US" sz="8000" dirty="0" smtClean="0"/>
              <a:t>。</a:t>
            </a:r>
            <a:endParaRPr lang="en-US" altLang="zh-TW" sz="8000" dirty="0" smtClean="0"/>
          </a:p>
          <a:p>
            <a:r>
              <a:rPr lang="zh-TW" altLang="en-US" sz="8000" dirty="0" smtClean="0"/>
              <a:t>無線麥克風頻道：若借用非當間</a:t>
            </a:r>
            <a:r>
              <a:rPr lang="zh-TW" altLang="en-US" sz="8000" dirty="0"/>
              <a:t>教室的無線</a:t>
            </a:r>
            <a:r>
              <a:rPr lang="zh-TW" altLang="en-US" sz="8000" dirty="0" smtClean="0"/>
              <a:t>麥克風，開啟電源後，請重新感應自動搜尋頻道，即可使用</a:t>
            </a:r>
            <a:r>
              <a:rPr lang="zh-TW" altLang="zh-TW" sz="8000" dirty="0" smtClean="0"/>
              <a:t>。</a:t>
            </a:r>
            <a:r>
              <a:rPr lang="en-US" altLang="zh-TW" sz="8000" dirty="0" smtClean="0"/>
              <a:t>(</a:t>
            </a:r>
            <a:r>
              <a:rPr lang="zh-TW" altLang="en-US" sz="8000" dirty="0" smtClean="0"/>
              <a:t>僅理</a:t>
            </a:r>
            <a:r>
              <a:rPr lang="en-US" altLang="zh-TW" sz="8000" dirty="0" smtClean="0"/>
              <a:t>2001&amp;</a:t>
            </a:r>
            <a:r>
              <a:rPr lang="zh-TW" altLang="en-US" sz="8000" dirty="0" smtClean="0"/>
              <a:t>理</a:t>
            </a:r>
            <a:r>
              <a:rPr lang="en-US" altLang="zh-TW" sz="8000" dirty="0" smtClean="0"/>
              <a:t>0012</a:t>
            </a:r>
            <a:r>
              <a:rPr lang="zh-TW" altLang="en-US" sz="8000" dirty="0"/>
              <a:t>的</a:t>
            </a:r>
            <a:r>
              <a:rPr lang="zh-TW" altLang="en-US" sz="8000" dirty="0" smtClean="0"/>
              <a:t>麥克風可重新</a:t>
            </a:r>
            <a:r>
              <a:rPr lang="zh-TW" altLang="en-US" sz="8000" dirty="0"/>
              <a:t>搜尋</a:t>
            </a:r>
            <a:r>
              <a:rPr lang="zh-TW" altLang="en-US" sz="8000" dirty="0" smtClean="0"/>
              <a:t>頻道互用</a:t>
            </a:r>
            <a:r>
              <a:rPr lang="zh-TW" altLang="zh-TW" sz="8000" dirty="0"/>
              <a:t>。</a:t>
            </a:r>
            <a:r>
              <a:rPr lang="en-US" altLang="zh-TW" sz="8000" dirty="0" smtClean="0"/>
              <a:t>)</a:t>
            </a:r>
          </a:p>
          <a:p>
            <a:r>
              <a:rPr lang="zh-TW" altLang="en-US" sz="8000" dirty="0" smtClean="0"/>
              <a:t>電池</a:t>
            </a:r>
            <a:r>
              <a:rPr lang="zh-TW" altLang="en-US" sz="8000" dirty="0"/>
              <a:t>：</a:t>
            </a:r>
            <a:r>
              <a:rPr lang="zh-TW" altLang="en-US" sz="8000" dirty="0" smtClean="0"/>
              <a:t>需</a:t>
            </a:r>
            <a:r>
              <a:rPr lang="zh-TW" altLang="en-US" sz="8000" dirty="0"/>
              <a:t>系所自行</a:t>
            </a:r>
            <a:r>
              <a:rPr lang="zh-TW" altLang="en-US" sz="8000" dirty="0" smtClean="0"/>
              <a:t>提供，限用碳鋅電池</a:t>
            </a:r>
            <a:r>
              <a:rPr lang="en-US" altLang="zh-TW" sz="8000" dirty="0" smtClean="0"/>
              <a:t>(3</a:t>
            </a:r>
            <a:r>
              <a:rPr lang="zh-TW" altLang="en-US" sz="8000" dirty="0" smtClean="0"/>
              <a:t>號</a:t>
            </a:r>
            <a:r>
              <a:rPr lang="en-US" altLang="zh-TW" sz="8000" dirty="0" smtClean="0"/>
              <a:t>)</a:t>
            </a:r>
            <a:r>
              <a:rPr lang="zh-TW" altLang="en-US" sz="8000" dirty="0" smtClean="0"/>
              <a:t>。</a:t>
            </a:r>
            <a:endParaRPr lang="zh-TW" altLang="zh-TW" sz="8000" dirty="0"/>
          </a:p>
          <a:p>
            <a:pPr marL="0" indent="0">
              <a:buNone/>
            </a:pPr>
            <a:endParaRPr lang="en-US" altLang="zh-TW" sz="10400" dirty="0" smtClean="0"/>
          </a:p>
          <a:p>
            <a:endParaRPr lang="en-US" altLang="zh-TW" dirty="0" smtClean="0"/>
          </a:p>
          <a:p>
            <a:pPr marL="0" indent="0">
              <a:buNone/>
            </a:pPr>
            <a:endParaRPr lang="en-US" altLang="zh-TW" dirty="0" smtClean="0"/>
          </a:p>
          <a:p>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5554294"/>
            <a:ext cx="1057275"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表格 4"/>
          <p:cNvGraphicFramePr>
            <a:graphicFrameLocks noGrp="1"/>
          </p:cNvGraphicFramePr>
          <p:nvPr>
            <p:extLst>
              <p:ext uri="{D42A27DB-BD31-4B8C-83A1-F6EECF244321}">
                <p14:modId xmlns:p14="http://schemas.microsoft.com/office/powerpoint/2010/main" val="1167061615"/>
              </p:ext>
            </p:extLst>
          </p:nvPr>
        </p:nvGraphicFramePr>
        <p:xfrm>
          <a:off x="628649" y="1412776"/>
          <a:ext cx="8168977" cy="1737360"/>
        </p:xfrm>
        <a:graphic>
          <a:graphicData uri="http://schemas.openxmlformats.org/drawingml/2006/table">
            <a:tbl>
              <a:tblPr firstRow="1" bandRow="1">
                <a:tableStyleId>{5C22544A-7EE6-4342-B048-85BDC9FD1C3A}</a:tableStyleId>
              </a:tblPr>
              <a:tblGrid>
                <a:gridCol w="2553568"/>
                <a:gridCol w="2793699"/>
                <a:gridCol w="2821710"/>
              </a:tblGrid>
              <a:tr h="370840">
                <a:tc>
                  <a:txBody>
                    <a:bodyPr/>
                    <a:lstStyle/>
                    <a:p>
                      <a:pPr marL="0" algn="l" defTabSz="914400" rtl="0" eaLnBrk="1" latinLnBrk="0" hangingPunct="1"/>
                      <a:r>
                        <a:rPr lang="zh-TW" altLang="en-US" sz="2400" b="1" kern="1200" dirty="0" smtClean="0">
                          <a:solidFill>
                            <a:schemeClr val="bg1"/>
                          </a:solidFill>
                          <a:latin typeface="微軟正黑體" panose="020B0604030504040204" pitchFamily="34" charset="-120"/>
                          <a:ea typeface="微軟正黑體" panose="020B0604030504040204" pitchFamily="34" charset="-120"/>
                          <a:cs typeface="+mn-cs"/>
                        </a:rPr>
                        <a:t>教室無線麥克風</a:t>
                      </a:r>
                      <a:endParaRPr lang="zh-TW" altLang="en-US" sz="2400" b="1" kern="1200" dirty="0">
                        <a:solidFill>
                          <a:schemeClr val="bg1"/>
                        </a:solidFill>
                        <a:latin typeface="微軟正黑體" panose="020B0604030504040204" pitchFamily="34" charset="-120"/>
                        <a:ea typeface="微軟正黑體" panose="020B0604030504040204" pitchFamily="34" charset="-120"/>
                        <a:cs typeface="+mn-cs"/>
                      </a:endParaRPr>
                    </a:p>
                  </a:txBody>
                  <a:tcPr/>
                </a:tc>
                <a:tc>
                  <a:txBody>
                    <a:bodyPr/>
                    <a:lstStyle/>
                    <a:p>
                      <a:pPr marL="0" algn="l" defTabSz="914400" rtl="0" eaLnBrk="1" latinLnBrk="0" hangingPunct="1"/>
                      <a:r>
                        <a:rPr lang="zh-TW" altLang="en-US" sz="2400" b="1" kern="1200" dirty="0" smtClean="0">
                          <a:solidFill>
                            <a:schemeClr val="bg1"/>
                          </a:solidFill>
                          <a:latin typeface="微軟正黑體" panose="020B0604030504040204" pitchFamily="34" charset="-120"/>
                          <a:ea typeface="微軟正黑體" panose="020B0604030504040204" pitchFamily="34" charset="-120"/>
                          <a:cs typeface="+mn-cs"/>
                        </a:rPr>
                        <a:t>無線麥克風樣式</a:t>
                      </a:r>
                      <a:endParaRPr lang="zh-TW" altLang="en-US" sz="2400" b="1" kern="1200" dirty="0">
                        <a:solidFill>
                          <a:schemeClr val="bg1"/>
                        </a:solidFill>
                        <a:latin typeface="微軟正黑體" panose="020B0604030504040204" pitchFamily="34" charset="-120"/>
                        <a:ea typeface="微軟正黑體" panose="020B0604030504040204" pitchFamily="34" charset="-120"/>
                        <a:cs typeface="+mn-cs"/>
                      </a:endParaRPr>
                    </a:p>
                  </a:txBody>
                  <a:tcPr/>
                </a:tc>
                <a:tc>
                  <a:txBody>
                    <a:bodyPr/>
                    <a:lstStyle/>
                    <a:p>
                      <a:pPr marL="0" algn="l" defTabSz="914400" rtl="0" eaLnBrk="1" latinLnBrk="0" hangingPunct="1"/>
                      <a:r>
                        <a:rPr lang="zh-TW" altLang="en-US" sz="2400" b="1" kern="1200" dirty="0" smtClean="0">
                          <a:solidFill>
                            <a:schemeClr val="bg1"/>
                          </a:solidFill>
                          <a:latin typeface="微軟正黑體" panose="020B0604030504040204" pitchFamily="34" charset="-120"/>
                          <a:ea typeface="微軟正黑體" panose="020B0604030504040204" pitchFamily="34" charset="-120"/>
                          <a:cs typeface="+mn-cs"/>
                        </a:rPr>
                        <a:t>登記借用處</a:t>
                      </a:r>
                      <a:endParaRPr lang="zh-TW" altLang="en-US" sz="2400" b="1" kern="1200" dirty="0">
                        <a:solidFill>
                          <a:schemeClr val="bg1"/>
                        </a:solidFill>
                        <a:latin typeface="微軟正黑體" panose="020B0604030504040204" pitchFamily="34" charset="-120"/>
                        <a:ea typeface="微軟正黑體" panose="020B0604030504040204" pitchFamily="34" charset="-120"/>
                        <a:cs typeface="+mn-cs"/>
                      </a:endParaRPr>
                    </a:p>
                  </a:txBody>
                  <a:tcPr/>
                </a:tc>
              </a:tr>
              <a:tr h="370840">
                <a:tc>
                  <a:txBody>
                    <a:bodyPr/>
                    <a:lstStyle/>
                    <a:p>
                      <a:r>
                        <a:rPr lang="zh-TW" altLang="en-US" sz="2200" b="1" kern="1200" dirty="0" smtClean="0">
                          <a:solidFill>
                            <a:schemeClr val="tx1"/>
                          </a:solidFill>
                          <a:latin typeface="微軟正黑體" panose="020B0604030504040204" pitchFamily="34" charset="-120"/>
                          <a:ea typeface="微軟正黑體" panose="020B0604030504040204" pitchFamily="34" charset="-120"/>
                          <a:cs typeface="+mn-cs"/>
                        </a:rPr>
                        <a:t>理</a:t>
                      </a:r>
                      <a:r>
                        <a:rPr lang="en-US" altLang="zh-TW" sz="2200" b="1" kern="1200" dirty="0" smtClean="0">
                          <a:solidFill>
                            <a:schemeClr val="tx1"/>
                          </a:solidFill>
                          <a:latin typeface="微軟正黑體" panose="020B0604030504040204" pitchFamily="34" charset="-120"/>
                          <a:ea typeface="微軟正黑體" panose="020B0604030504040204" pitchFamily="34" charset="-120"/>
                          <a:cs typeface="+mn-cs"/>
                        </a:rPr>
                        <a:t>3001</a:t>
                      </a:r>
                      <a:r>
                        <a:rPr lang="zh-TW" altLang="en-US" sz="2200" b="1" kern="1200" dirty="0" smtClean="0">
                          <a:solidFill>
                            <a:schemeClr val="tx1"/>
                          </a:solidFill>
                          <a:latin typeface="微軟正黑體" panose="020B0604030504040204" pitchFamily="34" charset="-120"/>
                          <a:ea typeface="微軟正黑體" panose="020B0604030504040204" pitchFamily="34" charset="-120"/>
                          <a:cs typeface="+mn-cs"/>
                        </a:rPr>
                        <a:t>無線</a:t>
                      </a:r>
                      <a:r>
                        <a:rPr lang="zh-TW" altLang="zh-TW" sz="2200" b="1" kern="1200" dirty="0" smtClean="0">
                          <a:solidFill>
                            <a:schemeClr val="tx1"/>
                          </a:solidFill>
                          <a:latin typeface="微軟正黑體" panose="020B0604030504040204" pitchFamily="34" charset="-120"/>
                          <a:ea typeface="微軟正黑體" panose="020B0604030504040204" pitchFamily="34" charset="-120"/>
                          <a:cs typeface="+mn-cs"/>
                        </a:rPr>
                        <a:t>麥克風</a:t>
                      </a:r>
                      <a:endParaRPr lang="zh-TW" altLang="en-US" sz="2200" b="1" kern="1200" dirty="0">
                        <a:solidFill>
                          <a:schemeClr val="tx1"/>
                        </a:solidFill>
                        <a:latin typeface="微軟正黑體" panose="020B0604030504040204" pitchFamily="34" charset="-120"/>
                        <a:ea typeface="微軟正黑體" panose="020B0604030504040204" pitchFamily="34" charset="-120"/>
                        <a:cs typeface="+mn-cs"/>
                      </a:endParaRPr>
                    </a:p>
                  </a:txBody>
                  <a:tcPr/>
                </a:tc>
                <a:tc>
                  <a:txBody>
                    <a:bodyPr/>
                    <a:lstStyle/>
                    <a:p>
                      <a:pPr marL="0" algn="l" defTabSz="914400" rtl="0" eaLnBrk="1" latinLnBrk="0" hangingPunct="1"/>
                      <a:r>
                        <a:rPr lang="zh-TW" altLang="en-US" sz="2200" b="1" kern="1200" dirty="0" smtClean="0">
                          <a:solidFill>
                            <a:schemeClr val="tx1"/>
                          </a:solidFill>
                          <a:latin typeface="微軟正黑體" panose="020B0604030504040204" pitchFamily="34" charset="-120"/>
                          <a:ea typeface="微軟正黑體" panose="020B0604030504040204" pitchFamily="34" charset="-120"/>
                          <a:cs typeface="+mn-cs"/>
                        </a:rPr>
                        <a:t>領夾式、手握式各一</a:t>
                      </a:r>
                      <a:endParaRPr lang="zh-TW" altLang="en-US" sz="2200" b="1" kern="1200" dirty="0">
                        <a:solidFill>
                          <a:schemeClr val="tx1"/>
                        </a:solidFill>
                        <a:latin typeface="微軟正黑體" panose="020B0604030504040204" pitchFamily="34" charset="-120"/>
                        <a:ea typeface="微軟正黑體" panose="020B0604030504040204" pitchFamily="34" charset="-120"/>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chemeClr val="tx1"/>
                          </a:solidFill>
                          <a:latin typeface="微軟正黑體" panose="020B0604030504040204" pitchFamily="34" charset="-120"/>
                          <a:ea typeface="微軟正黑體" panose="020B0604030504040204" pitchFamily="34" charset="-120"/>
                          <a:cs typeface="+mn-cs"/>
                        </a:rPr>
                        <a:t>理學院院辦</a:t>
                      </a:r>
                      <a:r>
                        <a:rPr lang="en-US" altLang="zh-TW" sz="2200" b="1" kern="1200" dirty="0" smtClean="0">
                          <a:solidFill>
                            <a:schemeClr val="tx1"/>
                          </a:solidFill>
                          <a:latin typeface="微軟正黑體" panose="020B0604030504040204" pitchFamily="34" charset="-120"/>
                          <a:ea typeface="微軟正黑體" panose="020B0604030504040204" pitchFamily="34" charset="-120"/>
                          <a:cs typeface="+mn-cs"/>
                        </a:rPr>
                        <a:t>(4F)</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理</a:t>
                      </a:r>
                      <a:r>
                        <a:rPr lang="en-US" altLang="zh-TW" sz="2200" b="1" kern="1200" dirty="0" smtClean="0">
                          <a:solidFill>
                            <a:srgbClr val="7030A0"/>
                          </a:solidFill>
                          <a:latin typeface="微軟正黑體" panose="020B0604030504040204" pitchFamily="34" charset="-120"/>
                          <a:ea typeface="微軟正黑體" panose="020B0604030504040204" pitchFamily="34" charset="-120"/>
                          <a:cs typeface="+mn-cs"/>
                        </a:rPr>
                        <a:t>2001</a:t>
                      </a: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無線</a:t>
                      </a:r>
                      <a:r>
                        <a:rPr lang="zh-TW" altLang="zh-TW" sz="2200" b="1" kern="1200" dirty="0" smtClean="0">
                          <a:solidFill>
                            <a:srgbClr val="7030A0"/>
                          </a:solidFill>
                          <a:latin typeface="微軟正黑體" panose="020B0604030504040204" pitchFamily="34" charset="-120"/>
                          <a:ea typeface="微軟正黑體" panose="020B0604030504040204" pitchFamily="34" charset="-120"/>
                          <a:cs typeface="+mn-cs"/>
                        </a:rPr>
                        <a:t>麥克風</a:t>
                      </a:r>
                      <a:endPar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領夾式、耳掛式各一</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理學院院辦</a:t>
                      </a:r>
                      <a:r>
                        <a:rPr lang="en-US" altLang="zh-TW" sz="2200" b="1" kern="1200" dirty="0" smtClean="0">
                          <a:solidFill>
                            <a:srgbClr val="7030A0"/>
                          </a:solidFill>
                          <a:latin typeface="微軟正黑體" panose="020B0604030504040204" pitchFamily="34" charset="-120"/>
                          <a:ea typeface="微軟正黑體" panose="020B0604030504040204" pitchFamily="34" charset="-120"/>
                          <a:cs typeface="+mn-cs"/>
                        </a:rPr>
                        <a:t>(4F)</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理</a:t>
                      </a:r>
                      <a:r>
                        <a:rPr lang="en-US" altLang="zh-TW" sz="2200" b="1" kern="1200" dirty="0" smtClean="0">
                          <a:solidFill>
                            <a:srgbClr val="7030A0"/>
                          </a:solidFill>
                          <a:latin typeface="微軟正黑體" panose="020B0604030504040204" pitchFamily="34" charset="-120"/>
                          <a:ea typeface="微軟正黑體" panose="020B0604030504040204" pitchFamily="34" charset="-120"/>
                          <a:cs typeface="+mn-cs"/>
                        </a:rPr>
                        <a:t>0012</a:t>
                      </a: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無線</a:t>
                      </a:r>
                      <a:r>
                        <a:rPr lang="zh-TW" altLang="zh-TW" sz="2200" b="1" kern="1200" dirty="0" smtClean="0">
                          <a:solidFill>
                            <a:srgbClr val="7030A0"/>
                          </a:solidFill>
                          <a:latin typeface="微軟正黑體" panose="020B0604030504040204" pitchFamily="34" charset="-120"/>
                          <a:ea typeface="微軟正黑體" panose="020B0604030504040204" pitchFamily="34" charset="-120"/>
                          <a:cs typeface="+mn-cs"/>
                        </a:rPr>
                        <a:t>麥克風</a:t>
                      </a:r>
                      <a:endPar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領夾式、耳掛式各一</a:t>
                      </a:r>
                    </a:p>
                  </a:txBody>
                  <a:tcPr/>
                </a:tc>
                <a:tc>
                  <a:txBody>
                    <a:bodyPr/>
                    <a:lstStyle/>
                    <a:p>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高慧霖管理員</a:t>
                      </a:r>
                      <a:r>
                        <a:rPr lang="en-US" altLang="zh-TW" sz="2200" b="1" kern="1200" dirty="0" smtClean="0">
                          <a:solidFill>
                            <a:srgbClr val="7030A0"/>
                          </a:solidFill>
                          <a:latin typeface="微軟正黑體" panose="020B0604030504040204" pitchFamily="34" charset="-120"/>
                          <a:ea typeface="微軟正黑體" panose="020B0604030504040204" pitchFamily="34" charset="-120"/>
                          <a:cs typeface="+mn-cs"/>
                        </a:rPr>
                        <a:t>(1F)</a:t>
                      </a:r>
                    </a:p>
                  </a:txBody>
                  <a:tcPr/>
                </a:tc>
              </a:tr>
            </a:tbl>
          </a:graphicData>
        </a:graphic>
      </p:graphicFrame>
    </p:spTree>
    <p:extLst>
      <p:ext uri="{BB962C8B-B14F-4D97-AF65-F5344CB8AC3E}">
        <p14:creationId xmlns:p14="http://schemas.microsoft.com/office/powerpoint/2010/main" val="22297103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a:t>教學助理</a:t>
            </a:r>
            <a:r>
              <a:rPr lang="en-US" altLang="zh-TW" dirty="0"/>
              <a:t>TA</a:t>
            </a:r>
            <a:r>
              <a:rPr lang="zh-TW" altLang="en-US" dirty="0"/>
              <a:t>培訓</a:t>
            </a:r>
          </a:p>
        </p:txBody>
      </p:sp>
      <p:sp>
        <p:nvSpPr>
          <p:cNvPr id="3" name="內容版面配置區 2"/>
          <p:cNvSpPr>
            <a:spLocks noGrp="1"/>
          </p:cNvSpPr>
          <p:nvPr>
            <p:ph idx="1"/>
          </p:nvPr>
        </p:nvSpPr>
        <p:spPr/>
        <p:txBody>
          <a:bodyPr>
            <a:normAutofit/>
          </a:bodyPr>
          <a:lstStyle/>
          <a:p>
            <a:pPr marL="0" indent="0">
              <a:buNone/>
            </a:pPr>
            <a:r>
              <a:rPr lang="zh-TW" altLang="zh-TW" sz="3800" dirty="0"/>
              <a:t>須</a:t>
            </a:r>
            <a:r>
              <a:rPr lang="zh-TW" altLang="zh-TW" sz="3800" dirty="0" smtClean="0"/>
              <a:t>參加</a:t>
            </a:r>
            <a:r>
              <a:rPr lang="zh-TW" altLang="en-US" sz="3800" dirty="0"/>
              <a:t>「</a:t>
            </a:r>
            <a:r>
              <a:rPr lang="zh-TW" altLang="zh-TW" sz="3800" dirty="0" smtClean="0"/>
              <a:t>教務處</a:t>
            </a:r>
            <a:r>
              <a:rPr lang="zh-TW" altLang="en-US" sz="3800" dirty="0" smtClean="0"/>
              <a:t>」＆「</a:t>
            </a:r>
            <a:r>
              <a:rPr lang="zh-TW" altLang="zh-TW" sz="3800" dirty="0" smtClean="0"/>
              <a:t>學院</a:t>
            </a:r>
            <a:r>
              <a:rPr lang="zh-TW" altLang="en-US" sz="3800" dirty="0" smtClean="0"/>
              <a:t>系所」</a:t>
            </a:r>
            <a:r>
              <a:rPr lang="zh-TW" altLang="zh-TW" sz="3800" dirty="0" smtClean="0"/>
              <a:t>之</a:t>
            </a:r>
            <a:r>
              <a:rPr lang="zh-TW" altLang="en-US" sz="3800" dirty="0" smtClean="0"/>
              <a:t>「</a:t>
            </a:r>
            <a:r>
              <a:rPr lang="zh-TW" altLang="zh-TW" sz="3800" dirty="0" smtClean="0"/>
              <a:t>教學</a:t>
            </a:r>
            <a:r>
              <a:rPr lang="zh-TW" altLang="zh-TW" sz="3800" dirty="0"/>
              <a:t>助理培訓</a:t>
            </a:r>
            <a:r>
              <a:rPr lang="zh-TW" altLang="zh-TW" sz="3800" dirty="0" smtClean="0"/>
              <a:t>活動</a:t>
            </a:r>
            <a:r>
              <a:rPr lang="zh-TW" altLang="en-US" sz="3800" dirty="0" smtClean="0"/>
              <a:t>」</a:t>
            </a:r>
            <a:r>
              <a:rPr lang="zh-TW" altLang="zh-TW" sz="3800" dirty="0" smtClean="0"/>
              <a:t>各</a:t>
            </a:r>
            <a:r>
              <a:rPr lang="x-none" altLang="zh-TW" sz="3800" dirty="0"/>
              <a:t>1</a:t>
            </a:r>
            <a:r>
              <a:rPr lang="zh-TW" altLang="zh-TW" sz="3800" dirty="0"/>
              <a:t>場</a:t>
            </a:r>
            <a:r>
              <a:rPr lang="zh-TW" altLang="zh-TW" sz="3800" dirty="0" smtClean="0"/>
              <a:t>，</a:t>
            </a:r>
            <a:r>
              <a:rPr lang="zh-TW" altLang="en-US" sz="3800" dirty="0" smtClean="0"/>
              <a:t>合計</a:t>
            </a:r>
            <a:r>
              <a:rPr lang="zh-TW" altLang="en-US" sz="3800" dirty="0"/>
              <a:t>教務處及學院課程須滿</a:t>
            </a:r>
            <a:r>
              <a:rPr lang="en-US" altLang="zh-TW" sz="3800" dirty="0"/>
              <a:t>8</a:t>
            </a:r>
            <a:r>
              <a:rPr lang="zh-TW" altLang="en-US" sz="3800" dirty="0"/>
              <a:t>小時以上，方能</a:t>
            </a:r>
            <a:r>
              <a:rPr lang="zh-TW" altLang="en-US" sz="3800" dirty="0" smtClean="0"/>
              <a:t>取得教學</a:t>
            </a:r>
            <a:r>
              <a:rPr lang="zh-TW" altLang="en-US" sz="3800" dirty="0"/>
              <a:t>助理資格</a:t>
            </a:r>
            <a:r>
              <a:rPr lang="zh-TW" altLang="en-US" sz="3800" dirty="0" smtClean="0"/>
              <a:t>。</a:t>
            </a:r>
            <a:endParaRPr lang="zh-TW" altLang="en-US" sz="3800" dirty="0"/>
          </a:p>
        </p:txBody>
      </p:sp>
    </p:spTree>
    <p:extLst>
      <p:ext uri="{BB962C8B-B14F-4D97-AF65-F5344CB8AC3E}">
        <p14:creationId xmlns:p14="http://schemas.microsoft.com/office/powerpoint/2010/main" val="2201527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1423" y="260648"/>
            <a:ext cx="7886700" cy="831626"/>
          </a:xfrm>
        </p:spPr>
        <p:txBody>
          <a:bodyPr>
            <a:normAutofit/>
          </a:bodyPr>
          <a:lstStyle/>
          <a:p>
            <a:r>
              <a:rPr lang="zh-TW" altLang="en-US" sz="4000" dirty="0" smtClean="0"/>
              <a:t>教務處 教學助理</a:t>
            </a:r>
            <a:r>
              <a:rPr lang="en-US" altLang="zh-TW" sz="4000" dirty="0" smtClean="0"/>
              <a:t>TA</a:t>
            </a:r>
            <a:r>
              <a:rPr lang="zh-TW" altLang="en-US" sz="4000" dirty="0" smtClean="0"/>
              <a:t>培訓 線上課程</a:t>
            </a:r>
            <a:endParaRPr lang="zh-TW" altLang="en-US" sz="4000" dirty="0"/>
          </a:p>
        </p:txBody>
      </p:sp>
      <p:sp>
        <p:nvSpPr>
          <p:cNvPr id="3" name="內容版面配置區 2"/>
          <p:cNvSpPr>
            <a:spLocks noGrp="1"/>
          </p:cNvSpPr>
          <p:nvPr>
            <p:ph idx="1"/>
          </p:nvPr>
        </p:nvSpPr>
        <p:spPr>
          <a:xfrm>
            <a:off x="301082" y="1106402"/>
            <a:ext cx="8447381" cy="5472608"/>
          </a:xfrm>
        </p:spPr>
        <p:txBody>
          <a:bodyPr>
            <a:noAutofit/>
          </a:bodyPr>
          <a:lstStyle/>
          <a:p>
            <a:pPr marL="0" indent="0">
              <a:buNone/>
            </a:pPr>
            <a:r>
              <a:rPr lang="en-US" altLang="zh-TW" sz="2600" dirty="0" smtClean="0"/>
              <a:t>105-2</a:t>
            </a:r>
            <a:r>
              <a:rPr lang="zh-TW" altLang="en-US" sz="2600" dirty="0" smtClean="0"/>
              <a:t>全</a:t>
            </a:r>
            <a:r>
              <a:rPr lang="zh-TW" altLang="en-US" sz="2600" dirty="0"/>
              <a:t>校教學助理培訓</a:t>
            </a:r>
            <a:r>
              <a:rPr lang="en-US" altLang="zh-TW" sz="2600" dirty="0"/>
              <a:t>(</a:t>
            </a:r>
            <a:r>
              <a:rPr lang="zh-TW" altLang="en-US" sz="2600" dirty="0"/>
              <a:t>教務處主辦</a:t>
            </a:r>
            <a:r>
              <a:rPr lang="en-US" altLang="zh-TW" sz="2600" dirty="0"/>
              <a:t>)</a:t>
            </a:r>
            <a:r>
              <a:rPr lang="zh-TW" altLang="en-US" sz="2600" dirty="0"/>
              <a:t>採線上報名及觀看</a:t>
            </a:r>
            <a:endParaRPr lang="en-US" altLang="zh-TW" sz="2600" dirty="0"/>
          </a:p>
          <a:p>
            <a:pPr>
              <a:buFont typeface="Wingdings" panose="05000000000000000000" pitchFamily="2" charset="2"/>
              <a:buChar char="l"/>
            </a:pPr>
            <a:r>
              <a:rPr lang="zh-TW" altLang="en-US" sz="2000" dirty="0"/>
              <a:t>開放時間</a:t>
            </a:r>
            <a:r>
              <a:rPr lang="en-US" altLang="zh-TW" sz="2000" dirty="0"/>
              <a:t> </a:t>
            </a:r>
            <a:r>
              <a:rPr lang="en-US" altLang="zh-TW" sz="2000" dirty="0" smtClean="0"/>
              <a:t>:</a:t>
            </a:r>
            <a:r>
              <a:rPr lang="zh-TW" altLang="en-US" sz="2000" dirty="0" smtClean="0"/>
              <a:t> </a:t>
            </a:r>
            <a:r>
              <a:rPr lang="en-US" altLang="zh-TW" sz="2000" dirty="0" smtClean="0"/>
              <a:t>106/02/20</a:t>
            </a:r>
            <a:r>
              <a:rPr lang="zh-TW" altLang="en-US" sz="2000" dirty="0" smtClean="0"/>
              <a:t> </a:t>
            </a:r>
            <a:r>
              <a:rPr lang="en-US" altLang="zh-TW" sz="2000" dirty="0" smtClean="0"/>
              <a:t>(</a:t>
            </a:r>
            <a:r>
              <a:rPr lang="zh-TW" altLang="en-US" sz="2000" dirty="0"/>
              <a:t>一</a:t>
            </a:r>
            <a:r>
              <a:rPr lang="en-US" altLang="zh-TW" sz="2000" dirty="0" smtClean="0"/>
              <a:t>)~</a:t>
            </a:r>
            <a:r>
              <a:rPr lang="en-US" altLang="zh-TW" sz="2000" dirty="0" smtClean="0"/>
              <a:t>106/03/27 </a:t>
            </a:r>
            <a:r>
              <a:rPr lang="en-US" altLang="zh-TW" sz="2000" dirty="0" smtClean="0"/>
              <a:t>(</a:t>
            </a:r>
            <a:r>
              <a:rPr lang="zh-TW" altLang="en-US" sz="2000" dirty="0"/>
              <a:t>一</a:t>
            </a:r>
            <a:r>
              <a:rPr lang="en-US" altLang="zh-TW" sz="2000" dirty="0"/>
              <a:t>)</a:t>
            </a:r>
            <a:r>
              <a:rPr lang="zh-TW" altLang="en-US" sz="2000" dirty="0" smtClean="0"/>
              <a:t>止</a:t>
            </a:r>
            <a:endParaRPr lang="en-US" altLang="zh-TW" sz="2000" dirty="0" smtClean="0"/>
          </a:p>
          <a:p>
            <a:pPr>
              <a:buFont typeface="Wingdings" panose="05000000000000000000" pitchFamily="2" charset="2"/>
              <a:buChar char="l"/>
            </a:pPr>
            <a:r>
              <a:rPr lang="zh-TW" altLang="en-US" sz="2000" dirty="0" smtClean="0"/>
              <a:t>網址</a:t>
            </a:r>
            <a:r>
              <a:rPr lang="zh-TW" altLang="en-US" sz="2000" dirty="0"/>
              <a:t>：</a:t>
            </a:r>
            <a:r>
              <a:rPr lang="en-US" altLang="zh-TW" sz="2000" dirty="0"/>
              <a:t>http://www.course.acad.nsysu.edu.tw/TAsystem/login.php</a:t>
            </a:r>
          </a:p>
          <a:p>
            <a:pPr marL="457200" lvl="1" indent="0">
              <a:buClr>
                <a:srgbClr val="C00000"/>
              </a:buClr>
              <a:buNone/>
            </a:pPr>
            <a:r>
              <a:rPr lang="zh-TW" altLang="en-US" sz="2000" dirty="0"/>
              <a:t>請學生務必於前述規定期限內</a:t>
            </a:r>
            <a:r>
              <a:rPr lang="zh-TW" altLang="en-US" sz="2000" dirty="0" smtClean="0"/>
              <a:t>至教務處「</a:t>
            </a:r>
            <a:r>
              <a:rPr lang="en-US" altLang="zh-TW" sz="2000" dirty="0" smtClean="0"/>
              <a:t>TA</a:t>
            </a:r>
            <a:r>
              <a:rPr lang="zh-TW" altLang="en-US" sz="2000" dirty="0" smtClean="0"/>
              <a:t>教學</a:t>
            </a:r>
            <a:r>
              <a:rPr lang="zh-TW" altLang="en-US" sz="2000" dirty="0"/>
              <a:t>助理培訓</a:t>
            </a:r>
            <a:r>
              <a:rPr lang="zh-TW" altLang="en-US" sz="2000" dirty="0" smtClean="0"/>
              <a:t>資訊網」</a:t>
            </a:r>
            <a:endParaRPr lang="zh-TW" altLang="en-US" sz="2000" dirty="0"/>
          </a:p>
          <a:p>
            <a:pPr marL="457200" lvl="1" indent="0">
              <a:buClr>
                <a:srgbClr val="C00000"/>
              </a:buClr>
              <a:buNone/>
            </a:pPr>
            <a:r>
              <a:rPr lang="zh-TW" altLang="en-US" sz="2000" dirty="0" smtClean="0"/>
              <a:t>線上報名、線</a:t>
            </a:r>
            <a:r>
              <a:rPr lang="zh-TW" altLang="en-US" sz="2000" dirty="0"/>
              <a:t>上觀看、線上</a:t>
            </a:r>
            <a:r>
              <a:rPr lang="zh-TW" altLang="en-US" sz="2000" dirty="0" smtClean="0"/>
              <a:t>測驗 </a:t>
            </a:r>
            <a:r>
              <a:rPr lang="en-US" altLang="zh-TW" sz="2000" dirty="0" smtClean="0"/>
              <a:t>(</a:t>
            </a:r>
            <a:r>
              <a:rPr lang="zh-TW" altLang="en-US" sz="2000" dirty="0"/>
              <a:t>報名後請點選影音課程即可觀看</a:t>
            </a:r>
            <a:r>
              <a:rPr lang="en-US" altLang="zh-TW" sz="2000" dirty="0"/>
              <a:t>)</a:t>
            </a:r>
            <a:r>
              <a:rPr lang="zh-TW" altLang="en-US" sz="2000" dirty="0" smtClean="0"/>
              <a:t>。</a:t>
            </a:r>
            <a:endParaRPr lang="en-US" altLang="zh-TW" sz="2000" dirty="0" smtClean="0"/>
          </a:p>
          <a:p>
            <a:pPr marL="342900" lvl="1" indent="-342900">
              <a:buClr>
                <a:srgbClr val="C00000"/>
              </a:buClr>
              <a:buFont typeface="Wingdings" panose="05000000000000000000" pitchFamily="2" charset="2"/>
              <a:buChar char="l"/>
            </a:pPr>
            <a:r>
              <a:rPr lang="zh-TW" altLang="en-US" sz="2000" dirty="0"/>
              <a:t>教務處</a:t>
            </a:r>
            <a:r>
              <a:rPr lang="zh-TW" altLang="en-US" sz="2000" dirty="0" smtClean="0"/>
              <a:t>主辦</a:t>
            </a:r>
            <a:r>
              <a:rPr lang="en-US" altLang="zh-TW" sz="2000" dirty="0" smtClean="0"/>
              <a:t>TA</a:t>
            </a:r>
            <a:r>
              <a:rPr lang="zh-TW" altLang="en-US" sz="2000" dirty="0" smtClean="0"/>
              <a:t>培訓線上課程</a:t>
            </a:r>
            <a:r>
              <a:rPr lang="en-US" altLang="zh-TW" sz="2000" dirty="0" smtClean="0"/>
              <a:t>(4</a:t>
            </a:r>
            <a:r>
              <a:rPr lang="zh-TW" altLang="en-US" sz="2000" dirty="0" smtClean="0"/>
              <a:t>門</a:t>
            </a:r>
            <a:r>
              <a:rPr lang="en-US" altLang="zh-TW" sz="2000" dirty="0" smtClean="0"/>
              <a:t>)</a:t>
            </a:r>
            <a:r>
              <a:rPr lang="zh-TW" altLang="en-US" sz="2000" dirty="0" smtClean="0"/>
              <a:t>：</a:t>
            </a:r>
            <a:endParaRPr lang="en-US" altLang="zh-TW" sz="2000" dirty="0" smtClean="0"/>
          </a:p>
          <a:p>
            <a:pPr marL="354013" lvl="1" indent="0">
              <a:buClr>
                <a:srgbClr val="C00000"/>
              </a:buClr>
              <a:buNone/>
            </a:pPr>
            <a:r>
              <a:rPr lang="zh-TW" altLang="en-US" sz="2000" dirty="0" smtClean="0"/>
              <a:t>「</a:t>
            </a:r>
            <a:r>
              <a:rPr lang="zh-TW" altLang="en-US" sz="2000" dirty="0"/>
              <a:t>教學助理制度與職責」、「班級</a:t>
            </a:r>
            <a:r>
              <a:rPr lang="zh-TW" altLang="en-US" sz="2000" dirty="0" smtClean="0"/>
              <a:t>經營</a:t>
            </a:r>
            <a:r>
              <a:rPr lang="zh-TW" altLang="en-US" sz="2000" dirty="0"/>
              <a:t>」、「有效的教學策略</a:t>
            </a:r>
            <a:r>
              <a:rPr lang="zh-TW" altLang="en-US" sz="2000" dirty="0" smtClean="0"/>
              <a:t>」</a:t>
            </a:r>
            <a:r>
              <a:rPr lang="zh-TW" altLang="en-US" sz="2000" dirty="0"/>
              <a:t> 、 </a:t>
            </a:r>
            <a:r>
              <a:rPr lang="zh-TW" altLang="en-US" sz="2000" dirty="0" smtClean="0"/>
              <a:t>「</a:t>
            </a:r>
            <a:r>
              <a:rPr lang="zh-TW" altLang="en-US" sz="2000" dirty="0"/>
              <a:t>師生溝通與人際互動</a:t>
            </a:r>
            <a:r>
              <a:rPr lang="zh-TW" altLang="en-US" sz="2000" dirty="0" smtClean="0"/>
              <a:t>」</a:t>
            </a:r>
            <a:endParaRPr lang="en-US" altLang="zh-TW" sz="2000" dirty="0" smtClean="0"/>
          </a:p>
          <a:p>
            <a:pPr marL="342900" lvl="1" indent="-342900">
              <a:buClr>
                <a:srgbClr val="C00000"/>
              </a:buClr>
              <a:buFont typeface="Wingdings" panose="05000000000000000000" pitchFamily="2" charset="2"/>
              <a:buChar char="l"/>
            </a:pPr>
            <a:r>
              <a:rPr lang="zh-TW" altLang="en-US" sz="2000" dirty="0" smtClean="0"/>
              <a:t>自</a:t>
            </a:r>
            <a:r>
              <a:rPr lang="zh-TW" altLang="en-US" sz="2000" dirty="0"/>
              <a:t>本學期起，教務處課程將不開放補課。</a:t>
            </a:r>
            <a:endParaRPr lang="en-US" altLang="zh-TW" sz="2000" dirty="0"/>
          </a:p>
          <a:p>
            <a:pPr>
              <a:buFont typeface="Wingdings" panose="05000000000000000000" pitchFamily="2" charset="2"/>
              <a:buChar char="l"/>
            </a:pPr>
            <a:r>
              <a:rPr lang="zh-TW" altLang="en-US" sz="2000" dirty="0"/>
              <a:t>承辦人：教務處教學發展中心王苡晴小姐，分機</a:t>
            </a:r>
            <a:r>
              <a:rPr lang="en-US" altLang="zh-TW" sz="2000" dirty="0"/>
              <a:t>2 1 6 2 </a:t>
            </a:r>
            <a:r>
              <a:rPr lang="zh-TW" altLang="en-US" sz="2000" dirty="0"/>
              <a:t>。</a:t>
            </a:r>
          </a:p>
        </p:txBody>
      </p:sp>
    </p:spTree>
    <p:extLst>
      <p:ext uri="{BB962C8B-B14F-4D97-AF65-F5344CB8AC3E}">
        <p14:creationId xmlns:p14="http://schemas.microsoft.com/office/powerpoint/2010/main" val="1413627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6671" y="289932"/>
            <a:ext cx="8139767" cy="1325563"/>
          </a:xfrm>
        </p:spPr>
        <p:txBody>
          <a:bodyPr/>
          <a:lstStyle/>
          <a:p>
            <a:pPr algn="ctr"/>
            <a:r>
              <a:rPr lang="zh-TW" altLang="en-US" dirty="0"/>
              <a:t>中山大學學術研究倫理教育研習課程實施要點</a:t>
            </a:r>
          </a:p>
        </p:txBody>
      </p:sp>
      <p:sp>
        <p:nvSpPr>
          <p:cNvPr id="3" name="內容版面配置區 2"/>
          <p:cNvSpPr>
            <a:spLocks noGrp="1"/>
          </p:cNvSpPr>
          <p:nvPr>
            <p:ph idx="1"/>
          </p:nvPr>
        </p:nvSpPr>
        <p:spPr>
          <a:xfrm>
            <a:off x="646771" y="1583473"/>
            <a:ext cx="7897762" cy="4768688"/>
          </a:xfrm>
        </p:spPr>
        <p:txBody>
          <a:bodyPr>
            <a:normAutofit/>
          </a:bodyPr>
          <a:lstStyle/>
          <a:p>
            <a:pPr marL="514350" indent="-514350" algn="just">
              <a:buFont typeface="+mj-lt"/>
              <a:buAutoNum type="arabicPeriod"/>
              <a:tabLst>
                <a:tab pos="981075" algn="l"/>
              </a:tabLst>
            </a:pPr>
            <a:r>
              <a:rPr lang="zh-TW" altLang="en-US" sz="2600" dirty="0" smtClean="0"/>
              <a:t>本校</a:t>
            </a:r>
            <a:r>
              <a:rPr lang="zh-TW" altLang="en-US" sz="2600" dirty="0"/>
              <a:t>為提升碩、博士班學生研究倫理之素養，具備從事學術研究</a:t>
            </a:r>
            <a:r>
              <a:rPr lang="zh-TW" altLang="en-US" sz="2600" dirty="0" smtClean="0"/>
              <a:t>工作</a:t>
            </a:r>
            <a:r>
              <a:rPr lang="zh-TW" altLang="en-US" sz="2600" dirty="0"/>
              <a:t>所需的正確倫理認知與態度，特訂定「學術研究倫理教育」課程（以下簡稱本課程）實施辦法。</a:t>
            </a:r>
            <a:endParaRPr lang="en-US" altLang="zh-TW" sz="2600" dirty="0" smtClean="0"/>
          </a:p>
          <a:p>
            <a:pPr marL="514350" indent="-514350">
              <a:buFont typeface="+mj-lt"/>
              <a:buAutoNum type="arabicPeriod"/>
            </a:pPr>
            <a:r>
              <a:rPr lang="zh-TW" altLang="en-US" sz="2600" dirty="0" smtClean="0"/>
              <a:t>自 </a:t>
            </a:r>
            <a:r>
              <a:rPr lang="en-US" altLang="zh-TW" sz="2600" dirty="0"/>
              <a:t>104</a:t>
            </a:r>
            <a:r>
              <a:rPr lang="zh-TW" altLang="en-US" sz="2600" dirty="0"/>
              <a:t>學年度起入學之碩士班（含碩士在職專班</a:t>
            </a:r>
            <a:r>
              <a:rPr lang="zh-TW" altLang="en-US" sz="2600" dirty="0" smtClean="0"/>
              <a:t>）、博士</a:t>
            </a:r>
            <a:r>
              <a:rPr lang="zh-TW" altLang="en-US" sz="2600" dirty="0"/>
              <a:t>班學生，以</a:t>
            </a:r>
            <a:r>
              <a:rPr lang="zh-TW" altLang="en-US" sz="2600" dirty="0">
                <a:solidFill>
                  <a:srgbClr val="0000FF"/>
                </a:solidFill>
              </a:rPr>
              <a:t>入學第一學年結束前修習本課程為原則</a:t>
            </a:r>
            <a:r>
              <a:rPr lang="zh-TW" altLang="en-US" sz="2600" dirty="0"/>
              <a:t>。 未通過者，不得申請學位考試。</a:t>
            </a:r>
            <a:endParaRPr lang="en-US" altLang="zh-TW" sz="2600" dirty="0" smtClean="0"/>
          </a:p>
          <a:p>
            <a:endParaRPr lang="en-US" altLang="zh-TW" dirty="0" smtClean="0"/>
          </a:p>
          <a:p>
            <a:endParaRPr lang="zh-TW" altLang="zh-TW" dirty="0"/>
          </a:p>
        </p:txBody>
      </p:sp>
    </p:spTree>
    <p:extLst>
      <p:ext uri="{BB962C8B-B14F-4D97-AF65-F5344CB8AC3E}">
        <p14:creationId xmlns:p14="http://schemas.microsoft.com/office/powerpoint/2010/main" val="717107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61742" y="275917"/>
            <a:ext cx="7890882" cy="950717"/>
          </a:xfrm>
        </p:spPr>
        <p:txBody>
          <a:bodyPr>
            <a:normAutofit/>
          </a:bodyPr>
          <a:lstStyle/>
          <a:p>
            <a:pPr algn="ctr"/>
            <a:r>
              <a:rPr lang="zh-TW" altLang="en-US" dirty="0"/>
              <a:t>中山大學</a:t>
            </a:r>
            <a:r>
              <a:rPr lang="zh-TW" altLang="en-US" dirty="0" smtClean="0"/>
              <a:t>學術倫理課程</a:t>
            </a:r>
            <a:endParaRPr lang="zh-TW" altLang="en-US" dirty="0"/>
          </a:p>
        </p:txBody>
      </p:sp>
      <p:sp>
        <p:nvSpPr>
          <p:cNvPr id="3" name="內容版面配置區 2"/>
          <p:cNvSpPr>
            <a:spLocks noGrp="1"/>
          </p:cNvSpPr>
          <p:nvPr>
            <p:ph idx="1"/>
          </p:nvPr>
        </p:nvSpPr>
        <p:spPr>
          <a:xfrm>
            <a:off x="584044" y="1048215"/>
            <a:ext cx="8370385" cy="5642873"/>
          </a:xfrm>
        </p:spPr>
        <p:txBody>
          <a:bodyPr>
            <a:normAutofit fontScale="25000" lnSpcReduction="20000"/>
          </a:bodyPr>
          <a:lstStyle/>
          <a:p>
            <a:pPr marL="0" indent="0" algn="just">
              <a:buNone/>
            </a:pPr>
            <a:r>
              <a:rPr lang="zh-TW" altLang="en-US" sz="7200" dirty="0"/>
              <a:t>採行教育部推行「校園學術倫理教育與機制發展計畫」之數位</a:t>
            </a:r>
            <a:r>
              <a:rPr lang="zh-TW" altLang="en-US" sz="7200" dirty="0" smtClean="0"/>
              <a:t>課程</a:t>
            </a:r>
            <a:endParaRPr lang="en-US" altLang="zh-TW" sz="7200" dirty="0" smtClean="0"/>
          </a:p>
          <a:p>
            <a:pPr marL="354013" lvl="1" indent="-354013">
              <a:spcBef>
                <a:spcPts val="0"/>
              </a:spcBef>
              <a:buClr>
                <a:srgbClr val="C00000"/>
              </a:buClr>
              <a:buFont typeface="Wingdings" panose="05000000000000000000" pitchFamily="2" charset="2"/>
              <a:buChar char="l"/>
            </a:pPr>
            <a:r>
              <a:rPr lang="zh-TW" altLang="en-US" sz="8000" dirty="0" smtClean="0">
                <a:solidFill>
                  <a:srgbClr val="0000FF"/>
                </a:solidFill>
              </a:rPr>
              <a:t>學術</a:t>
            </a:r>
            <a:r>
              <a:rPr lang="zh-TW" altLang="en-US" sz="8000" dirty="0" smtClean="0">
                <a:solidFill>
                  <a:srgbClr val="0000FF"/>
                </a:solidFill>
              </a:rPr>
              <a:t>論理線上</a:t>
            </a:r>
            <a:r>
              <a:rPr lang="zh-TW" altLang="en-US" sz="8000" dirty="0" smtClean="0">
                <a:solidFill>
                  <a:srgbClr val="0000FF"/>
                </a:solidFill>
              </a:rPr>
              <a:t>課程網址</a:t>
            </a:r>
            <a:r>
              <a:rPr lang="zh-TW" altLang="en-US" sz="8000" dirty="0">
                <a:solidFill>
                  <a:srgbClr val="0000FF"/>
                </a:solidFill>
              </a:rPr>
              <a:t>：</a:t>
            </a:r>
            <a:r>
              <a:rPr lang="en-US" altLang="zh-TW" sz="8000" dirty="0">
                <a:solidFill>
                  <a:srgbClr val="0000FF"/>
                </a:solidFill>
              </a:rPr>
              <a:t>http://ethics.nctu.edu.tw</a:t>
            </a:r>
            <a:r>
              <a:rPr lang="en-US" altLang="zh-TW" sz="8000" dirty="0" smtClean="0">
                <a:solidFill>
                  <a:srgbClr val="0000FF"/>
                </a:solidFill>
              </a:rPr>
              <a:t>/</a:t>
            </a:r>
            <a:endParaRPr lang="en-US" altLang="zh-TW" sz="8000" dirty="0">
              <a:solidFill>
                <a:srgbClr val="0000FF"/>
              </a:solidFill>
            </a:endParaRPr>
          </a:p>
          <a:p>
            <a:pPr marL="354013" indent="-354013">
              <a:spcBef>
                <a:spcPts val="0"/>
              </a:spcBef>
              <a:buFont typeface="Wingdings" panose="05000000000000000000" pitchFamily="2" charset="2"/>
              <a:buChar char="l"/>
            </a:pPr>
            <a:r>
              <a:rPr lang="zh-TW" altLang="en-US" sz="8000" dirty="0" smtClean="0"/>
              <a:t>請</a:t>
            </a:r>
            <a:r>
              <a:rPr lang="zh-TW" altLang="en-US" sz="8000" dirty="0"/>
              <a:t>依教務處網頁公告帳號及預設密碼</a:t>
            </a:r>
            <a:r>
              <a:rPr lang="zh-TW" altLang="en-US" sz="8000" dirty="0" smtClean="0"/>
              <a:t>登入。</a:t>
            </a:r>
            <a:endParaRPr lang="zh-TW" altLang="en-US" sz="8000" dirty="0"/>
          </a:p>
          <a:p>
            <a:pPr marL="354013" indent="-354013">
              <a:spcBef>
                <a:spcPts val="0"/>
              </a:spcBef>
              <a:buFont typeface="Wingdings" panose="05000000000000000000" pitchFamily="2" charset="2"/>
              <a:buChar char="l"/>
            </a:pPr>
            <a:r>
              <a:rPr lang="zh-TW" altLang="en-US" sz="8000" dirty="0" smtClean="0">
                <a:solidFill>
                  <a:srgbClr val="0000FF"/>
                </a:solidFill>
              </a:rPr>
              <a:t>數位</a:t>
            </a:r>
            <a:r>
              <a:rPr lang="zh-TW" altLang="en-US" sz="8000" dirty="0">
                <a:solidFill>
                  <a:srgbClr val="0000FF"/>
                </a:solidFill>
              </a:rPr>
              <a:t>課程</a:t>
            </a:r>
            <a:r>
              <a:rPr lang="zh-TW" altLang="en-US" sz="8000" dirty="0" smtClean="0">
                <a:solidFill>
                  <a:srgbClr val="0000FF"/>
                </a:solidFill>
              </a:rPr>
              <a:t>計</a:t>
            </a:r>
            <a:r>
              <a:rPr lang="en-US" altLang="zh-TW" sz="8000" dirty="0" smtClean="0">
                <a:solidFill>
                  <a:srgbClr val="0000FF"/>
                </a:solidFill>
              </a:rPr>
              <a:t>15</a:t>
            </a:r>
            <a:r>
              <a:rPr lang="zh-TW" altLang="en-US" sz="8000" dirty="0" smtClean="0">
                <a:solidFill>
                  <a:srgbClr val="0000FF"/>
                </a:solidFill>
              </a:rPr>
              <a:t>單元，</a:t>
            </a:r>
            <a:r>
              <a:rPr lang="zh-TW" altLang="en-US" sz="8000" dirty="0">
                <a:solidFill>
                  <a:srgbClr val="0000FF"/>
                </a:solidFill>
              </a:rPr>
              <a:t>每單元約</a:t>
            </a:r>
            <a:r>
              <a:rPr lang="en-US" altLang="zh-TW" sz="8000" dirty="0">
                <a:solidFill>
                  <a:srgbClr val="0000FF"/>
                </a:solidFill>
              </a:rPr>
              <a:t>15</a:t>
            </a:r>
            <a:r>
              <a:rPr lang="zh-TW" altLang="en-US" sz="8000" dirty="0">
                <a:solidFill>
                  <a:srgbClr val="0000FF"/>
                </a:solidFill>
              </a:rPr>
              <a:t>分鐘，修畢所有單元後於系統進行線上總測驗</a:t>
            </a:r>
            <a:r>
              <a:rPr lang="zh-TW" altLang="en-US" sz="8000" dirty="0"/>
              <a:t>，通過測驗即完成本校規定學術倫理研習課程</a:t>
            </a:r>
            <a:r>
              <a:rPr lang="zh-TW" altLang="en-US" sz="8000" dirty="0" smtClean="0"/>
              <a:t>。</a:t>
            </a:r>
            <a:r>
              <a:rPr lang="en-US" altLang="zh-TW" sz="8000" dirty="0" smtClean="0"/>
              <a:t>(</a:t>
            </a:r>
            <a:r>
              <a:rPr lang="en-US" altLang="zh-TW" sz="8000" dirty="0">
                <a:solidFill>
                  <a:srgbClr val="FF0000"/>
                </a:solidFill>
              </a:rPr>
              <a:t>15</a:t>
            </a:r>
            <a:r>
              <a:rPr lang="zh-TW" altLang="en-US" sz="8000" dirty="0" smtClean="0">
                <a:solidFill>
                  <a:srgbClr val="FF0000"/>
                </a:solidFill>
              </a:rPr>
              <a:t>單元*</a:t>
            </a:r>
            <a:r>
              <a:rPr lang="en-US" altLang="zh-TW" sz="8000" dirty="0">
                <a:solidFill>
                  <a:srgbClr val="FF0000"/>
                </a:solidFill>
              </a:rPr>
              <a:t> 15</a:t>
            </a:r>
            <a:r>
              <a:rPr lang="zh-TW" altLang="en-US" sz="8000" dirty="0" smtClean="0">
                <a:solidFill>
                  <a:srgbClr val="FF0000"/>
                </a:solidFill>
              </a:rPr>
              <a:t>分鐘</a:t>
            </a:r>
            <a:r>
              <a:rPr lang="en-US" altLang="zh-TW" sz="8000" dirty="0" smtClean="0">
                <a:solidFill>
                  <a:srgbClr val="FF0000"/>
                </a:solidFill>
              </a:rPr>
              <a:t>=225</a:t>
            </a:r>
            <a:r>
              <a:rPr lang="zh-TW" altLang="en-US" sz="8000" dirty="0" smtClean="0">
                <a:solidFill>
                  <a:srgbClr val="FF0000"/>
                </a:solidFill>
              </a:rPr>
              <a:t>分鐘</a:t>
            </a:r>
            <a:r>
              <a:rPr lang="en-US" altLang="zh-TW" sz="8000" dirty="0" smtClean="0"/>
              <a:t>)</a:t>
            </a:r>
            <a:endParaRPr lang="zh-TW" altLang="en-US" sz="8000" dirty="0" smtClean="0"/>
          </a:p>
          <a:p>
            <a:pPr marL="354013" indent="-354013">
              <a:spcBef>
                <a:spcPts val="0"/>
              </a:spcBef>
              <a:buFont typeface="Wingdings" panose="05000000000000000000" pitchFamily="2" charset="2"/>
              <a:buChar char="l"/>
            </a:pPr>
            <a:r>
              <a:rPr lang="zh-TW" altLang="en-US" sz="8000" dirty="0" smtClean="0"/>
              <a:t>同學通過修習之紀錄將開放系所查詢（系所帳號另行通知），並轉入本校學位考試系統供學位考試申請管控，同學亦可於系統自行列印通過證明留存。</a:t>
            </a:r>
          </a:p>
          <a:p>
            <a:pPr marL="354013" indent="-354013">
              <a:spcBef>
                <a:spcPts val="0"/>
              </a:spcBef>
              <a:buFont typeface="Wingdings" panose="05000000000000000000" pitchFamily="2" charset="2"/>
              <a:buChar char="l"/>
            </a:pPr>
            <a:r>
              <a:rPr lang="zh-TW" altLang="en-US" sz="8000" dirty="0" smtClean="0"/>
              <a:t>詳細</a:t>
            </a:r>
            <a:r>
              <a:rPr lang="zh-TW" altLang="en-US" sz="8000" dirty="0"/>
              <a:t>課程資訊及登入課程系統方式另於教務處網頁公告</a:t>
            </a:r>
            <a:r>
              <a:rPr lang="zh-TW" altLang="en-US" sz="8000" dirty="0" smtClean="0"/>
              <a:t>：</a:t>
            </a:r>
            <a:endParaRPr lang="en-US" altLang="zh-TW" sz="8000" dirty="0" smtClean="0"/>
          </a:p>
          <a:p>
            <a:pPr marL="354013" lvl="1" indent="-354013">
              <a:spcBef>
                <a:spcPts val="0"/>
              </a:spcBef>
              <a:buClr>
                <a:srgbClr val="C00000"/>
              </a:buClr>
              <a:buFont typeface="Wingdings" panose="05000000000000000000" pitchFamily="2" charset="2"/>
              <a:buChar char="l"/>
            </a:pPr>
            <a:r>
              <a:rPr lang="zh-TW" altLang="en-US" sz="8000" dirty="0" smtClean="0">
                <a:solidFill>
                  <a:srgbClr val="0000FF"/>
                </a:solidFill>
              </a:rPr>
              <a:t>教務處首頁</a:t>
            </a:r>
            <a:r>
              <a:rPr lang="en-US" altLang="zh-TW" sz="8000" dirty="0" smtClean="0">
                <a:solidFill>
                  <a:srgbClr val="0000FF"/>
                </a:solidFill>
              </a:rPr>
              <a:t>/(</a:t>
            </a:r>
            <a:r>
              <a:rPr lang="zh-TW" altLang="en-US" sz="8000" dirty="0" smtClean="0">
                <a:solidFill>
                  <a:srgbClr val="0000FF"/>
                </a:solidFill>
              </a:rPr>
              <a:t>上方</a:t>
            </a:r>
            <a:r>
              <a:rPr lang="en-US" altLang="zh-TW" sz="8000" dirty="0" smtClean="0">
                <a:solidFill>
                  <a:srgbClr val="0000FF"/>
                </a:solidFill>
              </a:rPr>
              <a:t>)</a:t>
            </a:r>
            <a:r>
              <a:rPr lang="zh-TW" altLang="en-US" sz="8000" dirty="0" smtClean="0">
                <a:solidFill>
                  <a:srgbClr val="0000FF"/>
                </a:solidFill>
              </a:rPr>
              <a:t>學生專區</a:t>
            </a:r>
            <a:r>
              <a:rPr lang="en-US" altLang="zh-TW" sz="8000" dirty="0" smtClean="0">
                <a:solidFill>
                  <a:srgbClr val="0000FF"/>
                </a:solidFill>
              </a:rPr>
              <a:t>/</a:t>
            </a:r>
            <a:r>
              <a:rPr lang="zh-TW" altLang="en-US" sz="8000" dirty="0" smtClean="0">
                <a:solidFill>
                  <a:srgbClr val="0000FF"/>
                </a:solidFill>
              </a:rPr>
              <a:t>畢業</a:t>
            </a:r>
            <a:r>
              <a:rPr lang="en-US" altLang="zh-TW" sz="8000" dirty="0" smtClean="0">
                <a:solidFill>
                  <a:srgbClr val="0000FF"/>
                </a:solidFill>
              </a:rPr>
              <a:t>/</a:t>
            </a:r>
            <a:r>
              <a:rPr lang="zh-TW" altLang="en-US" sz="8000" dirty="0">
                <a:solidFill>
                  <a:srgbClr val="0000FF"/>
                </a:solidFill>
              </a:rPr>
              <a:t>研究生學術研究倫理教育研習課程專區</a:t>
            </a:r>
            <a:r>
              <a:rPr lang="en-US" altLang="zh-TW" sz="8000" dirty="0" smtClean="0">
                <a:solidFill>
                  <a:srgbClr val="0000FF"/>
                </a:solidFill>
              </a:rPr>
              <a:t>/</a:t>
            </a:r>
            <a:r>
              <a:rPr lang="zh-TW" altLang="en-US" sz="8000" dirty="0">
                <a:solidFill>
                  <a:srgbClr val="0000FF"/>
                </a:solidFill>
              </a:rPr>
              <a:t> 研究生學術研究倫理教育研習課程專區</a:t>
            </a:r>
            <a:r>
              <a:rPr lang="en-US" altLang="zh-TW" sz="8000" dirty="0">
                <a:solidFill>
                  <a:srgbClr val="0000FF"/>
                </a:solidFill>
              </a:rPr>
              <a:t>-</a:t>
            </a:r>
            <a:r>
              <a:rPr lang="zh-TW" altLang="en-US" sz="8000" dirty="0" smtClean="0">
                <a:solidFill>
                  <a:srgbClr val="0000FF"/>
                </a:solidFill>
              </a:rPr>
              <a:t>最新消息</a:t>
            </a:r>
            <a:endParaRPr lang="en-US" altLang="zh-TW" sz="8000" dirty="0" smtClean="0">
              <a:solidFill>
                <a:srgbClr val="0000FF"/>
              </a:solidFill>
            </a:endParaRPr>
          </a:p>
          <a:p>
            <a:pPr marL="357188" lvl="1" indent="0">
              <a:spcBef>
                <a:spcPts val="0"/>
              </a:spcBef>
              <a:buNone/>
            </a:pPr>
            <a:endParaRPr lang="en-US" altLang="zh-TW" sz="6400" dirty="0" smtClean="0">
              <a:solidFill>
                <a:srgbClr val="0000FF"/>
              </a:solidFill>
            </a:endParaRPr>
          </a:p>
          <a:p>
            <a:pPr marL="357188" lvl="1" indent="0">
              <a:spcBef>
                <a:spcPts val="0"/>
              </a:spcBef>
              <a:buNone/>
            </a:pPr>
            <a:endParaRPr lang="en-US" altLang="zh-TW" sz="6000" dirty="0" smtClean="0"/>
          </a:p>
        </p:txBody>
      </p:sp>
      <p:pic>
        <p:nvPicPr>
          <p:cNvPr id="4" name="圖片 3"/>
          <p:cNvPicPr>
            <a:picLocks noChangeAspect="1"/>
          </p:cNvPicPr>
          <p:nvPr/>
        </p:nvPicPr>
        <p:blipFill>
          <a:blip r:embed="rId2"/>
          <a:stretch>
            <a:fillRect/>
          </a:stretch>
        </p:blipFill>
        <p:spPr>
          <a:xfrm>
            <a:off x="755576" y="5805264"/>
            <a:ext cx="8064896" cy="885825"/>
          </a:xfrm>
          <a:prstGeom prst="rect">
            <a:avLst/>
          </a:prstGeom>
        </p:spPr>
      </p:pic>
    </p:spTree>
    <p:extLst>
      <p:ext uri="{BB962C8B-B14F-4D97-AF65-F5344CB8AC3E}">
        <p14:creationId xmlns:p14="http://schemas.microsoft.com/office/powerpoint/2010/main" val="4007994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8097" y="345954"/>
            <a:ext cx="7886700" cy="1325563"/>
          </a:xfrm>
        </p:spPr>
        <p:txBody>
          <a:bodyPr>
            <a:normAutofit fontScale="90000"/>
          </a:bodyPr>
          <a:lstStyle/>
          <a:p>
            <a:pPr algn="ctr"/>
            <a:r>
              <a:rPr lang="zh-TW" altLang="en-US" dirty="0"/>
              <a:t>中山大學學術</a:t>
            </a:r>
            <a:r>
              <a:rPr lang="zh-TW" altLang="en-US" dirty="0" smtClean="0"/>
              <a:t>倫理線上課程網站</a:t>
            </a:r>
            <a:r>
              <a:rPr lang="en-US" altLang="zh-TW" dirty="0" smtClean="0"/>
              <a:t/>
            </a:r>
            <a:br>
              <a:rPr lang="en-US" altLang="zh-TW" dirty="0" smtClean="0"/>
            </a:br>
            <a:r>
              <a:rPr lang="en-US" altLang="zh-TW" dirty="0"/>
              <a:t>http://ethics.nctu.edu.tw/</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5" name="圖片 4"/>
          <p:cNvPicPr>
            <a:picLocks noChangeAspect="1"/>
          </p:cNvPicPr>
          <p:nvPr/>
        </p:nvPicPr>
        <p:blipFill>
          <a:blip r:embed="rId2"/>
          <a:stretch>
            <a:fillRect/>
          </a:stretch>
        </p:blipFill>
        <p:spPr>
          <a:xfrm>
            <a:off x="548097" y="1517409"/>
            <a:ext cx="8047806" cy="4967769"/>
          </a:xfrm>
          <a:prstGeom prst="rect">
            <a:avLst/>
          </a:prstGeom>
        </p:spPr>
      </p:pic>
    </p:spTree>
    <p:extLst>
      <p:ext uri="{BB962C8B-B14F-4D97-AF65-F5344CB8AC3E}">
        <p14:creationId xmlns:p14="http://schemas.microsoft.com/office/powerpoint/2010/main" val="1750468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ctrTitle"/>
          </p:nvPr>
        </p:nvSpPr>
        <p:spPr>
          <a:xfrm>
            <a:off x="611560" y="1196752"/>
            <a:ext cx="7776864" cy="1368152"/>
          </a:xfrm>
        </p:spPr>
        <p:txBody>
          <a:bodyPr anchor="t">
            <a:normAutofit/>
          </a:bodyPr>
          <a:lstStyle/>
          <a:p>
            <a:pPr>
              <a:lnSpc>
                <a:spcPct val="150000"/>
              </a:lnSpc>
              <a:tabLst>
                <a:tab pos="1528763" algn="l"/>
              </a:tabLst>
            </a:pPr>
            <a:r>
              <a:rPr lang="zh-TW" altLang="zh-TW" sz="5000" dirty="0" smtClean="0"/>
              <a:t>中山大學</a:t>
            </a:r>
            <a:r>
              <a:rPr lang="zh-TW" altLang="zh-TW" sz="5000" dirty="0" smtClean="0"/>
              <a:t>理學院</a:t>
            </a:r>
            <a:endParaRPr lang="zh-TW" altLang="en-US" sz="5000" dirty="0"/>
          </a:p>
        </p:txBody>
      </p:sp>
      <p:sp>
        <p:nvSpPr>
          <p:cNvPr id="2" name="副標題 1"/>
          <p:cNvSpPr>
            <a:spLocks noGrp="1"/>
          </p:cNvSpPr>
          <p:nvPr>
            <p:ph type="subTitle" idx="1"/>
          </p:nvPr>
        </p:nvSpPr>
        <p:spPr>
          <a:xfrm>
            <a:off x="611560" y="2924944"/>
            <a:ext cx="8136904" cy="964704"/>
          </a:xfrm>
        </p:spPr>
        <p:txBody>
          <a:bodyPr>
            <a:noAutofit/>
          </a:bodyPr>
          <a:lstStyle/>
          <a:p>
            <a:pPr>
              <a:lnSpc>
                <a:spcPct val="100000"/>
              </a:lnSpc>
              <a:spcBef>
                <a:spcPts val="0"/>
              </a:spcBef>
            </a:pPr>
            <a:r>
              <a:rPr lang="zh-TW" altLang="en-US" sz="5200" dirty="0">
                <a:solidFill>
                  <a:srgbClr val="0000FF"/>
                </a:solidFill>
                <a:effectLst>
                  <a:outerShdw blurRad="38100" dist="38100" dir="2700000" algn="tl">
                    <a:srgbClr val="000000">
                      <a:alpha val="43137"/>
                    </a:srgbClr>
                  </a:outerShdw>
                </a:effectLst>
                <a:cs typeface="+mj-cs"/>
              </a:rPr>
              <a:t>理學院 教室借用注意事項</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7"/>
            <a:ext cx="7886700" cy="975641"/>
          </a:xfrm>
        </p:spPr>
        <p:txBody>
          <a:bodyPr/>
          <a:lstStyle/>
          <a:p>
            <a:pPr algn="ctr"/>
            <a:r>
              <a:rPr lang="zh-TW" altLang="en-US" dirty="0"/>
              <a:t>教室</a:t>
            </a:r>
            <a:r>
              <a:rPr lang="zh-TW" altLang="en-US" dirty="0" smtClean="0"/>
              <a:t>借用</a:t>
            </a:r>
            <a:r>
              <a:rPr lang="en-US" altLang="zh-TW" dirty="0" smtClean="0"/>
              <a:t>-</a:t>
            </a:r>
            <a:r>
              <a:rPr lang="zh-TW" altLang="en-US" dirty="0" smtClean="0"/>
              <a:t>注意事項</a:t>
            </a:r>
            <a:endParaRPr lang="zh-TW" altLang="en-US" dirty="0"/>
          </a:p>
        </p:txBody>
      </p:sp>
      <p:sp>
        <p:nvSpPr>
          <p:cNvPr id="3" name="內容版面配置區 2"/>
          <p:cNvSpPr>
            <a:spLocks noGrp="1"/>
          </p:cNvSpPr>
          <p:nvPr>
            <p:ph idx="1"/>
          </p:nvPr>
        </p:nvSpPr>
        <p:spPr>
          <a:xfrm>
            <a:off x="467544" y="1340768"/>
            <a:ext cx="8229600" cy="4896544"/>
          </a:xfrm>
        </p:spPr>
        <p:txBody>
          <a:bodyPr>
            <a:noAutofit/>
          </a:bodyPr>
          <a:lstStyle/>
          <a:p>
            <a:pPr marL="0">
              <a:lnSpc>
                <a:spcPct val="100000"/>
              </a:lnSpc>
              <a:spcBef>
                <a:spcPts val="0"/>
              </a:spcBef>
            </a:pPr>
            <a:r>
              <a:rPr lang="zh-TW" altLang="en-US" dirty="0" smtClean="0"/>
              <a:t>教室借用請先於一週前填寫：</a:t>
            </a:r>
            <a:endParaRPr lang="en-US" altLang="zh-TW" dirty="0" smtClean="0"/>
          </a:p>
          <a:p>
            <a:pPr marL="457200" lvl="2">
              <a:lnSpc>
                <a:spcPct val="100000"/>
              </a:lnSpc>
              <a:spcBef>
                <a:spcPts val="0"/>
              </a:spcBef>
            </a:pPr>
            <a:r>
              <a:rPr lang="zh-TW" altLang="en-US" sz="2800" dirty="0" smtClean="0">
                <a:solidFill>
                  <a:srgbClr val="0000FF"/>
                </a:solidFill>
              </a:rPr>
              <a:t>理學院使用場地申請單</a:t>
            </a:r>
            <a:endParaRPr lang="en-US" altLang="zh-TW" sz="2800" dirty="0" smtClean="0">
              <a:solidFill>
                <a:srgbClr val="0000FF"/>
              </a:solidFill>
            </a:endParaRPr>
          </a:p>
          <a:p>
            <a:pPr marL="457200" lvl="2">
              <a:lnSpc>
                <a:spcPct val="100000"/>
              </a:lnSpc>
              <a:spcBef>
                <a:spcPts val="0"/>
              </a:spcBef>
            </a:pPr>
            <a:r>
              <a:rPr lang="zh-TW" altLang="en-US" sz="2800" dirty="0">
                <a:solidFill>
                  <a:srgbClr val="0000FF"/>
                </a:solidFill>
              </a:rPr>
              <a:t>理學院場地設備使用切結</a:t>
            </a:r>
            <a:r>
              <a:rPr lang="zh-TW" altLang="en-US" sz="2800" dirty="0" smtClean="0">
                <a:solidFill>
                  <a:srgbClr val="0000FF"/>
                </a:solidFill>
              </a:rPr>
              <a:t>書</a:t>
            </a:r>
            <a:endParaRPr lang="en-US" altLang="zh-TW" sz="2800" dirty="0" smtClean="0">
              <a:solidFill>
                <a:srgbClr val="0000FF"/>
              </a:solidFill>
            </a:endParaRPr>
          </a:p>
          <a:p>
            <a:pPr marL="457200" lvl="2">
              <a:lnSpc>
                <a:spcPct val="100000"/>
              </a:lnSpc>
              <a:spcBef>
                <a:spcPts val="0"/>
              </a:spcBef>
            </a:pPr>
            <a:r>
              <a:rPr lang="zh-TW" altLang="en-US" sz="2800" dirty="0" smtClean="0"/>
              <a:t>若</a:t>
            </a:r>
            <a:r>
              <a:rPr lang="zh-TW" altLang="en-US" sz="2800" dirty="0" smtClean="0">
                <a:solidFill>
                  <a:srgbClr val="FF0000"/>
                </a:solidFill>
              </a:rPr>
              <a:t>週末</a:t>
            </a:r>
            <a:r>
              <a:rPr lang="zh-TW" altLang="en-US" sz="2800" dirty="0" smtClean="0"/>
              <a:t>借用：加填</a:t>
            </a:r>
            <a:r>
              <a:rPr lang="en-US" altLang="zh-TW" sz="2800" dirty="0" smtClean="0"/>
              <a:t>『</a:t>
            </a:r>
            <a:r>
              <a:rPr lang="zh-TW" altLang="en-US" sz="2800" dirty="0" smtClean="0">
                <a:solidFill>
                  <a:srgbClr val="FF0000"/>
                </a:solidFill>
              </a:rPr>
              <a:t>理學院</a:t>
            </a:r>
            <a:r>
              <a:rPr lang="zh-TW" altLang="en-US" sz="2800" dirty="0">
                <a:solidFill>
                  <a:srgbClr val="FF0000"/>
                </a:solidFill>
              </a:rPr>
              <a:t>中庭大門開放申請</a:t>
            </a:r>
            <a:r>
              <a:rPr lang="zh-TW" altLang="en-US" sz="2800" dirty="0" smtClean="0">
                <a:solidFill>
                  <a:srgbClr val="FF0000"/>
                </a:solidFill>
              </a:rPr>
              <a:t>單</a:t>
            </a:r>
            <a:r>
              <a:rPr lang="en-US" altLang="zh-TW" sz="2800" dirty="0" smtClean="0"/>
              <a:t>』</a:t>
            </a:r>
          </a:p>
          <a:p>
            <a:pPr marL="457200" lvl="2" indent="0">
              <a:lnSpc>
                <a:spcPct val="100000"/>
              </a:lnSpc>
              <a:spcBef>
                <a:spcPts val="0"/>
              </a:spcBef>
              <a:buNone/>
            </a:pPr>
            <a:r>
              <a:rPr lang="zh-TW" altLang="en-US" sz="2800" dirty="0" smtClean="0"/>
              <a:t>送理學院辦妥借用事宜，並依據「理學院場地收費一覽表」酌情收費。</a:t>
            </a:r>
            <a:endParaRPr lang="en-US" altLang="zh-TW" sz="2800" dirty="0" smtClean="0"/>
          </a:p>
          <a:p>
            <a:pPr marL="0">
              <a:lnSpc>
                <a:spcPct val="100000"/>
              </a:lnSpc>
              <a:spcBef>
                <a:spcPts val="0"/>
              </a:spcBef>
            </a:pPr>
            <a:r>
              <a:rPr lang="zh-TW" altLang="en-US" dirty="0" smtClean="0"/>
              <a:t>相關</a:t>
            </a:r>
            <a:r>
              <a:rPr lang="zh-TW" altLang="en-US" dirty="0"/>
              <a:t>申請表單</a:t>
            </a:r>
            <a:r>
              <a:rPr lang="zh-TW" altLang="en-US" dirty="0" smtClean="0"/>
              <a:t>及</a:t>
            </a:r>
            <a:r>
              <a:rPr lang="zh-TW" altLang="en-US" dirty="0"/>
              <a:t>收費</a:t>
            </a:r>
            <a:r>
              <a:rPr lang="zh-TW" altLang="en-US" dirty="0" smtClean="0"/>
              <a:t>一覽表請至理學院網站下載。</a:t>
            </a:r>
            <a:endParaRPr lang="en-US" altLang="zh-TW" dirty="0" smtClean="0"/>
          </a:p>
          <a:p>
            <a:pPr marL="457200" lvl="2" indent="0">
              <a:lnSpc>
                <a:spcPct val="100000"/>
              </a:lnSpc>
              <a:spcBef>
                <a:spcPts val="0"/>
              </a:spcBef>
              <a:buNone/>
            </a:pPr>
            <a:r>
              <a:rPr lang="zh-TW" altLang="en-US" sz="2800" dirty="0" smtClean="0">
                <a:solidFill>
                  <a:srgbClr val="7030A0"/>
                </a:solidFill>
              </a:rPr>
              <a:t>理學院網站首頁</a:t>
            </a:r>
            <a:r>
              <a:rPr lang="zh-TW" altLang="en-US" sz="2800" dirty="0">
                <a:solidFill>
                  <a:srgbClr val="7030A0"/>
                </a:solidFill>
              </a:rPr>
              <a:t> </a:t>
            </a:r>
            <a:r>
              <a:rPr lang="en-US" altLang="zh-TW" sz="2800" dirty="0" smtClean="0">
                <a:solidFill>
                  <a:srgbClr val="7030A0"/>
                </a:solidFill>
                <a:hlinkClick r:id="rId2"/>
              </a:rPr>
              <a:t>http</a:t>
            </a:r>
            <a:r>
              <a:rPr lang="en-US" altLang="zh-TW" sz="2800" dirty="0">
                <a:solidFill>
                  <a:srgbClr val="7030A0"/>
                </a:solidFill>
                <a:hlinkClick r:id="rId2"/>
              </a:rPr>
              <a:t>://science.nsysu.edu.tw</a:t>
            </a:r>
            <a:r>
              <a:rPr lang="en-US" altLang="zh-TW" sz="2800" dirty="0" smtClean="0">
                <a:solidFill>
                  <a:srgbClr val="7030A0"/>
                </a:solidFill>
                <a:hlinkClick r:id="rId2"/>
              </a:rPr>
              <a:t>/</a:t>
            </a:r>
            <a:r>
              <a:rPr lang="zh-TW" altLang="en-US" sz="2800" dirty="0" smtClean="0">
                <a:solidFill>
                  <a:srgbClr val="7030A0"/>
                </a:solidFill>
              </a:rPr>
              <a:t> </a:t>
            </a:r>
            <a:endParaRPr lang="en-US" altLang="zh-TW" sz="2800" dirty="0">
              <a:solidFill>
                <a:srgbClr val="7030A0"/>
              </a:solidFill>
            </a:endParaRPr>
          </a:p>
          <a:p>
            <a:pPr marL="3200400" lvl="8" indent="0">
              <a:lnSpc>
                <a:spcPct val="100000"/>
              </a:lnSpc>
              <a:spcBef>
                <a:spcPts val="0"/>
              </a:spcBef>
              <a:buNone/>
            </a:pP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左方</a:t>
            </a: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表單下載</a:t>
            </a: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場地</a:t>
            </a:r>
            <a:r>
              <a:rPr lang="zh-TW" altLang="en-US" sz="2800" b="1" dirty="0" smtClean="0">
                <a:solidFill>
                  <a:srgbClr val="7030A0"/>
                </a:solidFill>
                <a:latin typeface="微軟正黑體" panose="020B0604030504040204" pitchFamily="34" charset="-120"/>
                <a:ea typeface="微軟正黑體" panose="020B0604030504040204" pitchFamily="34" charset="-120"/>
              </a:rPr>
              <a:t>租借</a:t>
            </a:r>
            <a:endParaRPr lang="en-US" altLang="zh-TW" sz="2800" b="1" dirty="0">
              <a:solidFill>
                <a:srgbClr val="7030A0"/>
              </a:solidFill>
              <a:latin typeface="微軟正黑體" panose="020B0604030504040204" pitchFamily="34" charset="-120"/>
              <a:ea typeface="微軟正黑體" panose="020B0604030504040204" pitchFamily="34" charset="-120"/>
            </a:endParaRPr>
          </a:p>
          <a:p>
            <a:pPr marL="0">
              <a:lnSpc>
                <a:spcPct val="100000"/>
              </a:lnSpc>
              <a:spcBef>
                <a:spcPts val="0"/>
              </a:spcBef>
            </a:pPr>
            <a:r>
              <a:rPr lang="zh-TW" altLang="en-US" dirty="0" smtClean="0"/>
              <a:t>聯絡人</a:t>
            </a:r>
            <a:r>
              <a:rPr lang="zh-TW" altLang="en-US" dirty="0"/>
              <a:t>：王桂英小姐，分機</a:t>
            </a:r>
            <a:r>
              <a:rPr lang="en-US" altLang="zh-TW" dirty="0"/>
              <a:t>3506</a:t>
            </a:r>
            <a:r>
              <a:rPr lang="zh-TW" altLang="en-US" dirty="0"/>
              <a:t>（理學院</a:t>
            </a:r>
            <a:r>
              <a:rPr lang="zh-TW" altLang="en-US" dirty="0" smtClean="0"/>
              <a:t>）</a:t>
            </a:r>
            <a:endParaRPr lang="en-US" altLang="zh-TW" dirty="0" smtClean="0"/>
          </a:p>
          <a:p>
            <a:pPr marL="1703388" lvl="8" indent="0">
              <a:lnSpc>
                <a:spcPct val="100000"/>
              </a:lnSpc>
              <a:spcBef>
                <a:spcPts val="0"/>
              </a:spcBef>
              <a:buNone/>
            </a:pPr>
            <a:r>
              <a:rPr lang="zh-TW" altLang="en-US" sz="2800" b="1" dirty="0">
                <a:latin typeface="微軟正黑體" panose="020B0604030504040204" pitchFamily="34" charset="-120"/>
                <a:ea typeface="微軟正黑體" panose="020B0604030504040204" pitchFamily="34" charset="-120"/>
              </a:rPr>
              <a:t>高慧霖先生，分機</a:t>
            </a:r>
            <a:r>
              <a:rPr lang="en-US" altLang="zh-TW" sz="2800" b="1" dirty="0">
                <a:latin typeface="微軟正黑體" panose="020B0604030504040204" pitchFamily="34" charset="-120"/>
                <a:ea typeface="微軟正黑體" panose="020B0604030504040204" pitchFamily="34" charset="-120"/>
              </a:rPr>
              <a:t>3504</a:t>
            </a:r>
            <a:r>
              <a:rPr lang="zh-TW" altLang="en-US" sz="2800" b="1" dirty="0">
                <a:latin typeface="微軟正黑體" panose="020B0604030504040204" pitchFamily="34" charset="-120"/>
                <a:ea typeface="微軟正黑體" panose="020B0604030504040204" pitchFamily="34" charset="-120"/>
              </a:rPr>
              <a:t>（管理員）</a:t>
            </a:r>
            <a:endParaRPr lang="en-US" altLang="zh-TW" sz="2800" b="1" dirty="0">
              <a:latin typeface="微軟正黑體" panose="020B0604030504040204" pitchFamily="34" charset="-120"/>
              <a:ea typeface="微軟正黑體" panose="020B0604030504040204" pitchFamily="34" charset="-120"/>
            </a:endParaRPr>
          </a:p>
          <a:p>
            <a:pPr marL="0" indent="0">
              <a:buNone/>
            </a:pPr>
            <a:endParaRPr lang="en-US" altLang="zh-TW" dirty="0" smtClean="0"/>
          </a:p>
          <a:p>
            <a:endParaRPr lang="en-US" altLang="zh-TW" dirty="0" smtClean="0"/>
          </a:p>
          <a:p>
            <a:endParaRPr lang="en-US" altLang="zh-TW" dirty="0" smtClean="0"/>
          </a:p>
          <a:p>
            <a:endParaRPr lang="zh-TW" altLang="en-US" dirty="0"/>
          </a:p>
        </p:txBody>
      </p:sp>
    </p:spTree>
    <p:extLst>
      <p:ext uri="{BB962C8B-B14F-4D97-AF65-F5344CB8AC3E}">
        <p14:creationId xmlns:p14="http://schemas.microsoft.com/office/powerpoint/2010/main" val="3055330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內容版面配置區 3"/>
          <p:cNvSpPr>
            <a:spLocks noGrp="1"/>
          </p:cNvSpPr>
          <p:nvPr>
            <p:ph idx="1"/>
          </p:nvPr>
        </p:nvSpPr>
        <p:spPr/>
        <p:txBody>
          <a:bodyPr/>
          <a:lstStyle/>
          <a:p>
            <a:endParaRPr lang="zh-TW" altLang="en-US"/>
          </a:p>
        </p:txBody>
      </p:sp>
      <p:pic>
        <p:nvPicPr>
          <p:cNvPr id="3" name="圖片 2"/>
          <p:cNvPicPr>
            <a:picLocks noChangeAspect="1"/>
          </p:cNvPicPr>
          <p:nvPr/>
        </p:nvPicPr>
        <p:blipFill>
          <a:blip r:embed="rId2"/>
          <a:stretch>
            <a:fillRect/>
          </a:stretch>
        </p:blipFill>
        <p:spPr>
          <a:xfrm>
            <a:off x="628650" y="188640"/>
            <a:ext cx="7886700" cy="6481150"/>
          </a:xfrm>
          <a:prstGeom prst="rect">
            <a:avLst/>
          </a:prstGeom>
        </p:spPr>
      </p:pic>
    </p:spTree>
    <p:extLst>
      <p:ext uri="{BB962C8B-B14F-4D97-AF65-F5344CB8AC3E}">
        <p14:creationId xmlns:p14="http://schemas.microsoft.com/office/powerpoint/2010/main" val="1613281995"/>
      </p:ext>
    </p:extLst>
  </p:cSld>
  <p:clrMapOvr>
    <a:masterClrMapping/>
  </p:clrMapOvr>
</p:sld>
</file>

<file path=ppt/theme/theme1.xml><?xml version="1.0" encoding="utf-8"?>
<a:theme xmlns:a="http://schemas.openxmlformats.org/drawingml/2006/main" name="佈景主題1-白底藍框">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佈景主題3" id="{EEE6BBB4-E18D-448A-BEC0-3D5113DBE347}" vid="{547D75A3-4911-4006-B3DF-B38AE618CD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20D7911-0CAB-4AEF-86EF-CEB0DF3661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佈景主題1-白底藍框</Template>
  <TotalTime>0</TotalTime>
  <Words>886</Words>
  <Application>Microsoft Office PowerPoint</Application>
  <PresentationFormat>如螢幕大小 (4:3)</PresentationFormat>
  <Paragraphs>72</Paragraphs>
  <Slides>14</Slides>
  <Notes>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14</vt:i4>
      </vt:variant>
    </vt:vector>
  </HeadingPairs>
  <TitlesOfParts>
    <vt:vector size="20" baseType="lpstr">
      <vt:lpstr>微軟正黑體</vt:lpstr>
      <vt:lpstr>新細明體</vt:lpstr>
      <vt:lpstr>Arial</vt:lpstr>
      <vt:lpstr>Calibri</vt:lpstr>
      <vt:lpstr>Wingdings</vt:lpstr>
      <vt:lpstr>佈景主題1-白底藍框</vt:lpstr>
      <vt:lpstr>中山大學理學院 105-2學期教學助理TA培訓 106/03/03(星期五)</vt:lpstr>
      <vt:lpstr>教學助理TA培訓</vt:lpstr>
      <vt:lpstr>教務處 教學助理TA培訓 線上課程</vt:lpstr>
      <vt:lpstr>中山大學學術研究倫理教育研習課程實施要點</vt:lpstr>
      <vt:lpstr>中山大學學術倫理課程</vt:lpstr>
      <vt:lpstr>中山大學學術倫理線上課程網站 http://ethics.nctu.edu.tw/</vt:lpstr>
      <vt:lpstr>中山大學理學院</vt:lpstr>
      <vt:lpstr>教室借用-注意事項</vt:lpstr>
      <vt:lpstr>PowerPoint 簡報</vt:lpstr>
      <vt:lpstr>PowerPoint 簡報</vt:lpstr>
      <vt:lpstr>PowerPoint 簡報</vt:lpstr>
      <vt:lpstr>PowerPoint 簡報</vt:lpstr>
      <vt:lpstr>教室使用-注意事項</vt:lpstr>
      <vt:lpstr>教室「無線麥克風」上課借用</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2012-04-19T01:52:41Z</dcterms:created>
  <dcterms:modified xsi:type="dcterms:W3CDTF">2017-02-18T08:36:54Z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TC010362649</vt:lpwstr>
  </property>
</Properties>
</file>