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6"/>
  </p:notesMasterIdLst>
  <p:handoutMasterIdLst>
    <p:handoutMasterId r:id="rId17"/>
  </p:handoutMasterIdLst>
  <p:sldIdLst>
    <p:sldId id="264" r:id="rId3"/>
    <p:sldId id="265" r:id="rId4"/>
    <p:sldId id="266" r:id="rId5"/>
    <p:sldId id="267" r:id="rId6"/>
    <p:sldId id="268" r:id="rId7"/>
    <p:sldId id="269" r:id="rId8"/>
    <p:sldId id="256" r:id="rId9"/>
    <p:sldId id="257" r:id="rId10"/>
    <p:sldId id="259" r:id="rId11"/>
    <p:sldId id="260" r:id="rId12"/>
    <p:sldId id="261" r:id="rId13"/>
    <p:sldId id="262" r:id="rId14"/>
    <p:sldId id="25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C3226"/>
    <a:srgbClr val="00133A"/>
    <a:srgbClr val="104031"/>
    <a:srgbClr val="51A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showGuides="1">
      <p:cViewPr varScale="1">
        <p:scale>
          <a:sx n="74" d="100"/>
          <a:sy n="74" d="100"/>
        </p:scale>
        <p:origin x="1128" y="72"/>
      </p:cViewPr>
      <p:guideLst>
        <p:guide orient="horz"/>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8" d="100"/>
          <a:sy n="78" d="100"/>
        </p:scale>
        <p:origin x="-20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B8A061-C14B-4E75-BCB1-B25E33578735}" type="datetimeFigureOut">
              <a:rPr lang="zh-TW" altLang="en-US" smtClean="0"/>
              <a:t>2017/10/24</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CF2692-55CC-4ED4-A6B4-A5B06B034E0A}" type="slidenum">
              <a:rPr lang="zh-TW" altLang="en-US" smtClean="0"/>
              <a:t>‹#›</a:t>
            </a:fld>
            <a:endParaRPr lang="zh-TW" altLang="en-US"/>
          </a:p>
        </p:txBody>
      </p:sp>
    </p:spTree>
    <p:extLst>
      <p:ext uri="{BB962C8B-B14F-4D97-AF65-F5344CB8AC3E}">
        <p14:creationId xmlns:p14="http://schemas.microsoft.com/office/powerpoint/2010/main" val="2746004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EE92F-F45C-4030-A3BE-C231C70E2C26}" type="datetimeFigureOut">
              <a:rPr lang="en-US" smtClean="0"/>
              <a:pPr/>
              <a:t>10/24/2017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95060C-BB14-4667-A58B-79D527DE3A7C}" type="slidenum">
              <a:rPr lang="en-US" smtClean="0"/>
              <a:pPr/>
              <a:t>‹#›</a:t>
            </a:fld>
            <a:endParaRPr lang="en-US"/>
          </a:p>
        </p:txBody>
      </p:sp>
    </p:spTree>
    <p:extLst>
      <p:ext uri="{BB962C8B-B14F-4D97-AF65-F5344CB8AC3E}">
        <p14:creationId xmlns:p14="http://schemas.microsoft.com/office/powerpoint/2010/main" val="412629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HK" altLang="en-US" noProof="0" dirty="0">
              <a:latin typeface="新細明體" pitchFamily="18" charset="-120"/>
              <a:ea typeface="新細明體" pitchFamily="18" charset="-120"/>
            </a:endParaRPr>
          </a:p>
        </p:txBody>
      </p:sp>
      <p:sp>
        <p:nvSpPr>
          <p:cNvPr id="4" name="Slide Number Placeholder 3"/>
          <p:cNvSpPr>
            <a:spLocks noGrp="1"/>
          </p:cNvSpPr>
          <p:nvPr>
            <p:ph type="sldNum" sz="quarter" idx="10"/>
          </p:nvPr>
        </p:nvSpPr>
        <p:spPr/>
        <p:txBody>
          <a:bodyPr/>
          <a:lstStyle/>
          <a:p>
            <a:fld id="{7C95060C-BB14-4667-A58B-79D527DE3A7C}" type="slidenum">
              <a:rPr lang="en-US" smtClean="0"/>
              <a:pPr/>
              <a:t>7</a:t>
            </a:fld>
            <a:endParaRPr lang="en-US"/>
          </a:p>
        </p:txBody>
      </p:sp>
    </p:spTree>
    <p:extLst>
      <p:ext uri="{BB962C8B-B14F-4D97-AF65-F5344CB8AC3E}">
        <p14:creationId xmlns:p14="http://schemas.microsoft.com/office/powerpoint/2010/main" val="9990538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26758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95559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16799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74192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012102A-6B4D-4072-A37F-9B400926AD4E}" type="datetimeFigureOut">
              <a:rPr lang="en-US" smtClean="0"/>
              <a:pPr/>
              <a:t>10/24/2017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74097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90794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21608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34381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61828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83478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26807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2102A-6B4D-4072-A37F-9B400926AD4E}" type="datetimeFigureOut">
              <a:rPr lang="en-US" smtClean="0"/>
              <a:pPr/>
              <a:t>10/24/2017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19509495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150000"/>
        </a:lnSpc>
        <a:spcBef>
          <a:spcPts val="1000"/>
        </a:spcBef>
        <a:buClr>
          <a:srgbClr val="C00000"/>
        </a:buClr>
        <a:buFont typeface="Wingdings" panose="05000000000000000000" pitchFamily="2" charset="2"/>
        <a:buChar char="Ø"/>
        <a:defRPr sz="2800" b="1"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150000"/>
        </a:lnSpc>
        <a:spcBef>
          <a:spcPts val="500"/>
        </a:spcBef>
        <a:buClr>
          <a:srgbClr val="002060"/>
        </a:buClr>
        <a:buFont typeface="Wingdings" panose="05000000000000000000" pitchFamily="2" charset="2"/>
        <a:buChar char="p"/>
        <a:defRPr sz="2400" b="1"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b="1"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thics.nctu.edu.tw/" TargetMode="External"/><Relationship Id="rId2" Type="http://schemas.openxmlformats.org/officeDocument/2006/relationships/hyperlink" Target="https://ethics.nctu.edu.tw/"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cience.nsysu.edu.t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11560" y="908720"/>
            <a:ext cx="7920880" cy="2232248"/>
          </a:xfrm>
        </p:spPr>
        <p:txBody>
          <a:bodyPr anchor="t">
            <a:normAutofit/>
          </a:bodyPr>
          <a:lstStyle/>
          <a:p>
            <a:r>
              <a:rPr lang="zh-TW" altLang="zh-TW" sz="4600" dirty="0" smtClean="0"/>
              <a:t>中山大學</a:t>
            </a:r>
            <a:r>
              <a:rPr lang="en-US" altLang="zh-TW" sz="4600" dirty="0" smtClean="0"/>
              <a:t> </a:t>
            </a:r>
            <a:r>
              <a:rPr lang="zh-TW" altLang="zh-TW" sz="4600" dirty="0" smtClean="0"/>
              <a:t>理學院</a:t>
            </a:r>
            <a:r>
              <a:rPr lang="en-US" altLang="zh-TW" sz="4600" dirty="0"/>
              <a:t/>
            </a:r>
            <a:br>
              <a:rPr lang="en-US" altLang="zh-TW" sz="4600" dirty="0"/>
            </a:br>
            <a:r>
              <a:rPr lang="en-US" altLang="zh-TW" sz="4600" dirty="0" smtClean="0"/>
              <a:t>106-1</a:t>
            </a:r>
            <a:r>
              <a:rPr lang="zh-TW" altLang="en-US" sz="4600" dirty="0" smtClean="0"/>
              <a:t>學期教學</a:t>
            </a:r>
            <a:r>
              <a:rPr lang="zh-TW" altLang="en-US" sz="4600" dirty="0"/>
              <a:t>助理</a:t>
            </a:r>
            <a:r>
              <a:rPr lang="en-US" altLang="zh-TW" sz="4600" dirty="0"/>
              <a:t>TA</a:t>
            </a:r>
            <a:r>
              <a:rPr lang="zh-TW" altLang="en-US" sz="4600" dirty="0"/>
              <a:t>培訓</a:t>
            </a:r>
            <a:r>
              <a:rPr lang="en-US" altLang="zh-TW" sz="4600" dirty="0"/>
              <a:t/>
            </a:r>
            <a:br>
              <a:rPr lang="en-US" altLang="zh-TW" sz="4600" dirty="0"/>
            </a:br>
            <a:r>
              <a:rPr lang="en-US" altLang="zh-TW" sz="4600" dirty="0" smtClean="0"/>
              <a:t>106/09/29(</a:t>
            </a:r>
            <a:r>
              <a:rPr lang="zh-TW" altLang="en-US" sz="4600" dirty="0"/>
              <a:t>星期五</a:t>
            </a:r>
            <a:r>
              <a:rPr lang="en-US" altLang="zh-TW" sz="4600" dirty="0" smtClean="0"/>
              <a:t>)</a:t>
            </a:r>
            <a:endParaRPr lang="zh-TW" altLang="en-US" sz="4600" dirty="0"/>
          </a:p>
        </p:txBody>
      </p:sp>
      <p:sp>
        <p:nvSpPr>
          <p:cNvPr id="3" name="副標題 2"/>
          <p:cNvSpPr>
            <a:spLocks noGrp="1"/>
          </p:cNvSpPr>
          <p:nvPr>
            <p:ph type="subTitle" idx="1"/>
          </p:nvPr>
        </p:nvSpPr>
        <p:spPr>
          <a:xfrm>
            <a:off x="611560" y="3501008"/>
            <a:ext cx="7920880" cy="1296144"/>
          </a:xfrm>
        </p:spPr>
        <p:txBody>
          <a:bodyPr>
            <a:noAutofit/>
          </a:bodyPr>
          <a:lstStyle/>
          <a:p>
            <a:pPr>
              <a:lnSpc>
                <a:spcPct val="100000"/>
              </a:lnSpc>
              <a:spcBef>
                <a:spcPts val="0"/>
              </a:spcBef>
            </a:pPr>
            <a:r>
              <a:rPr lang="zh-TW" altLang="en-US" sz="6600" dirty="0">
                <a:solidFill>
                  <a:srgbClr val="0000FF"/>
                </a:solidFill>
              </a:rPr>
              <a:t>報告事項</a:t>
            </a:r>
          </a:p>
        </p:txBody>
      </p:sp>
    </p:spTree>
    <p:extLst>
      <p:ext uri="{BB962C8B-B14F-4D97-AF65-F5344CB8AC3E}">
        <p14:creationId xmlns:p14="http://schemas.microsoft.com/office/powerpoint/2010/main" val="2749170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899592" y="188640"/>
            <a:ext cx="6957831" cy="6565989"/>
          </a:xfrm>
          <a:prstGeom prst="rect">
            <a:avLst/>
          </a:prstGeom>
        </p:spPr>
      </p:pic>
      <p:sp>
        <p:nvSpPr>
          <p:cNvPr id="3" name="向右箭號 2"/>
          <p:cNvSpPr/>
          <p:nvPr/>
        </p:nvSpPr>
        <p:spPr>
          <a:xfrm>
            <a:off x="1907704" y="225216"/>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9748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475656" y="260648"/>
            <a:ext cx="5976920" cy="6408712"/>
          </a:xfrm>
          <a:prstGeom prst="rect">
            <a:avLst/>
          </a:prstGeom>
        </p:spPr>
      </p:pic>
    </p:spTree>
    <p:extLst>
      <p:ext uri="{BB962C8B-B14F-4D97-AF65-F5344CB8AC3E}">
        <p14:creationId xmlns:p14="http://schemas.microsoft.com/office/powerpoint/2010/main" val="3521238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2102183" y="188640"/>
            <a:ext cx="4990097" cy="6546925"/>
          </a:xfrm>
          <a:prstGeom prst="rect">
            <a:avLst/>
          </a:prstGeom>
        </p:spPr>
      </p:pic>
      <p:sp>
        <p:nvSpPr>
          <p:cNvPr id="3" name="向右箭號 2"/>
          <p:cNvSpPr/>
          <p:nvPr/>
        </p:nvSpPr>
        <p:spPr>
          <a:xfrm>
            <a:off x="2339752" y="620688"/>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21767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74118"/>
            <a:ext cx="7886700" cy="778618"/>
          </a:xfrm>
        </p:spPr>
        <p:txBody>
          <a:bodyPr/>
          <a:lstStyle/>
          <a:p>
            <a:pPr algn="ctr"/>
            <a:r>
              <a:rPr lang="zh-TW" altLang="en-US" dirty="0"/>
              <a:t>教室</a:t>
            </a:r>
            <a:r>
              <a:rPr lang="zh-TW" altLang="en-US" dirty="0" smtClean="0"/>
              <a:t>使用</a:t>
            </a:r>
            <a:r>
              <a:rPr lang="en-US" altLang="zh-TW" dirty="0" smtClean="0"/>
              <a:t>-</a:t>
            </a:r>
            <a:r>
              <a:rPr lang="zh-TW" altLang="en-US" dirty="0" smtClean="0"/>
              <a:t>注意事項</a:t>
            </a:r>
            <a:endParaRPr lang="zh-TW" altLang="en-US" dirty="0"/>
          </a:p>
        </p:txBody>
      </p:sp>
      <p:sp>
        <p:nvSpPr>
          <p:cNvPr id="4" name="內容版面配置區 2"/>
          <p:cNvSpPr>
            <a:spLocks noGrp="1"/>
          </p:cNvSpPr>
          <p:nvPr>
            <p:ph idx="1"/>
          </p:nvPr>
        </p:nvSpPr>
        <p:spPr>
          <a:xfrm>
            <a:off x="251520" y="1082511"/>
            <a:ext cx="8640960" cy="5442833"/>
          </a:xfrm>
        </p:spPr>
        <p:txBody>
          <a:bodyPr>
            <a:normAutofit fontScale="25000" lnSpcReduction="20000"/>
          </a:bodyPr>
          <a:lstStyle/>
          <a:p>
            <a:pPr>
              <a:lnSpc>
                <a:spcPct val="120000"/>
              </a:lnSpc>
              <a:spcBef>
                <a:spcPts val="0"/>
              </a:spcBef>
            </a:pPr>
            <a:r>
              <a:rPr lang="zh-TW" altLang="en-US" sz="10400" b="1" dirty="0" smtClean="0"/>
              <a:t>教室內各項設備使用請務必依據所標示之使用操作流程執行開關順序。</a:t>
            </a:r>
            <a:endParaRPr lang="en-US" altLang="zh-TW" sz="10400" b="1" dirty="0" smtClean="0"/>
          </a:p>
          <a:p>
            <a:pPr>
              <a:lnSpc>
                <a:spcPct val="120000"/>
              </a:lnSpc>
              <a:spcBef>
                <a:spcPts val="0"/>
              </a:spcBef>
            </a:pPr>
            <a:r>
              <a:rPr lang="zh-TW" altLang="en-US" sz="10400" b="1" dirty="0" smtClean="0">
                <a:solidFill>
                  <a:srgbClr val="7030A0"/>
                </a:solidFill>
              </a:rPr>
              <a:t>課程開始前</a:t>
            </a:r>
            <a:r>
              <a:rPr lang="en-US" altLang="zh-TW" sz="10400" b="1" dirty="0" smtClean="0">
                <a:solidFill>
                  <a:srgbClr val="7030A0"/>
                </a:solidFill>
              </a:rPr>
              <a:t>10</a:t>
            </a:r>
            <a:r>
              <a:rPr lang="zh-TW" altLang="en-US" sz="10400" b="1" dirty="0" smtClean="0">
                <a:solidFill>
                  <a:srgbClr val="7030A0"/>
                </a:solidFill>
              </a:rPr>
              <a:t>分鐘才會開啟教室</a:t>
            </a:r>
            <a:r>
              <a:rPr lang="zh-TW" altLang="en-US" sz="10400" b="1" dirty="0" smtClean="0"/>
              <a:t>。</a:t>
            </a:r>
            <a:r>
              <a:rPr lang="en-US" altLang="zh-TW" sz="10400" b="1" dirty="0" smtClean="0"/>
              <a:t>(</a:t>
            </a:r>
            <a:r>
              <a:rPr lang="zh-TW" altLang="en-US" sz="10400" dirty="0" smtClean="0"/>
              <a:t>平常週間上課上班日</a:t>
            </a:r>
            <a:r>
              <a:rPr lang="en-US" altLang="zh-TW" sz="10400" b="1" dirty="0" smtClean="0"/>
              <a:t>)</a:t>
            </a:r>
          </a:p>
          <a:p>
            <a:pPr>
              <a:lnSpc>
                <a:spcPct val="120000"/>
              </a:lnSpc>
              <a:spcBef>
                <a:spcPts val="0"/>
              </a:spcBef>
            </a:pPr>
            <a:r>
              <a:rPr lang="zh-TW" altLang="en-US" sz="10400" dirty="0" smtClean="0"/>
              <a:t>冷氣遙控器：１間教室，配置１個冷氣遙控器，可通用遙控同一教室多台冷氣。</a:t>
            </a:r>
            <a:endParaRPr lang="en-US" altLang="zh-TW" sz="10400" b="1" dirty="0" smtClean="0"/>
          </a:p>
          <a:p>
            <a:pPr>
              <a:lnSpc>
                <a:spcPct val="120000"/>
              </a:lnSpc>
              <a:spcBef>
                <a:spcPts val="0"/>
              </a:spcBef>
            </a:pPr>
            <a:r>
              <a:rPr lang="zh-TW" altLang="en-US" sz="10400" b="1" dirty="0" smtClean="0"/>
              <a:t>教室內冷氣開放時請隨手關門，溫度請設定在</a:t>
            </a:r>
            <a:r>
              <a:rPr lang="en-US" altLang="zh-TW" sz="10400" b="1" dirty="0" smtClean="0"/>
              <a:t>26</a:t>
            </a:r>
            <a:r>
              <a:rPr lang="zh-TW" altLang="en-US" sz="10400" b="1" dirty="0" smtClean="0"/>
              <a:t>度以上，用完請記得關機。</a:t>
            </a:r>
            <a:endParaRPr lang="en-US" altLang="zh-TW" sz="10400" b="1" dirty="0" smtClean="0"/>
          </a:p>
          <a:p>
            <a:pPr>
              <a:lnSpc>
                <a:spcPct val="120000"/>
              </a:lnSpc>
              <a:spcBef>
                <a:spcPts val="0"/>
              </a:spcBef>
            </a:pPr>
            <a:r>
              <a:rPr lang="zh-TW" altLang="zh-TW" sz="10400" b="1" dirty="0" smtClean="0">
                <a:solidFill>
                  <a:srgbClr val="FF0000"/>
                </a:solidFill>
              </a:rPr>
              <a:t>下課</a:t>
            </a:r>
            <a:r>
              <a:rPr lang="zh-TW" altLang="zh-TW" sz="10400" b="1" dirty="0">
                <a:solidFill>
                  <a:srgbClr val="FF0000"/>
                </a:solidFill>
              </a:rPr>
              <a:t>後</a:t>
            </a:r>
            <a:r>
              <a:rPr lang="zh-TW" altLang="zh-TW" sz="10400" b="1" dirty="0"/>
              <a:t>：</a:t>
            </a:r>
            <a:r>
              <a:rPr lang="zh-TW" altLang="zh-TW" sz="10400" b="1" dirty="0">
                <a:solidFill>
                  <a:srgbClr val="0000FF"/>
                </a:solidFill>
              </a:rPr>
              <a:t>電腦、單槍設備、冷氣、照明</a:t>
            </a:r>
            <a:r>
              <a:rPr lang="zh-TW" altLang="zh-TW" sz="10400" b="1" dirty="0" smtClean="0">
                <a:solidFill>
                  <a:srgbClr val="0000FF"/>
                </a:solidFill>
              </a:rPr>
              <a:t>，請</a:t>
            </a:r>
            <a:r>
              <a:rPr lang="zh-TW" altLang="zh-TW" sz="10400" b="1" dirty="0">
                <a:solidFill>
                  <a:srgbClr val="0000FF"/>
                </a:solidFill>
              </a:rPr>
              <a:t>關閉再離開</a:t>
            </a:r>
            <a:r>
              <a:rPr lang="zh-TW" altLang="zh-TW" sz="10400" b="1" dirty="0" smtClean="0">
                <a:solidFill>
                  <a:srgbClr val="0000FF"/>
                </a:solidFill>
              </a:rPr>
              <a:t>。</a:t>
            </a:r>
            <a:endParaRPr lang="en-US" altLang="zh-TW" sz="10400" b="1" dirty="0" smtClean="0">
              <a:solidFill>
                <a:srgbClr val="0000FF"/>
              </a:solidFill>
            </a:endParaRPr>
          </a:p>
          <a:p>
            <a:pPr marL="180975" indent="-180975">
              <a:lnSpc>
                <a:spcPct val="120000"/>
              </a:lnSpc>
              <a:spcBef>
                <a:spcPts val="0"/>
              </a:spcBef>
            </a:pPr>
            <a:r>
              <a:rPr lang="zh-TW" altLang="zh-TW" sz="10400" b="1" dirty="0" smtClean="0">
                <a:solidFill>
                  <a:srgbClr val="FF0000"/>
                </a:solidFill>
              </a:rPr>
              <a:t>下課</a:t>
            </a:r>
            <a:r>
              <a:rPr lang="zh-TW" altLang="zh-TW" sz="10400" b="1" dirty="0">
                <a:solidFill>
                  <a:srgbClr val="FF0000"/>
                </a:solidFill>
              </a:rPr>
              <a:t>後</a:t>
            </a:r>
            <a:r>
              <a:rPr lang="zh-TW" altLang="zh-TW" sz="10400" b="1" dirty="0" smtClean="0"/>
              <a:t>：</a:t>
            </a:r>
            <a:r>
              <a:rPr lang="zh-TW" altLang="en-US" sz="10400" b="1" dirty="0" smtClean="0"/>
              <a:t>平常週間上課上班日</a:t>
            </a:r>
            <a:r>
              <a:rPr lang="zh-TW" altLang="en-US" sz="10400" dirty="0" smtClean="0"/>
              <a:t>，</a:t>
            </a:r>
            <a:r>
              <a:rPr lang="zh-TW" altLang="zh-TW" sz="10400" b="1" dirty="0" smtClean="0">
                <a:solidFill>
                  <a:srgbClr val="7030A0"/>
                </a:solidFill>
              </a:rPr>
              <a:t>教室</a:t>
            </a:r>
            <a:r>
              <a:rPr lang="zh-TW" altLang="zh-TW" sz="10400" b="1" dirty="0">
                <a:solidFill>
                  <a:srgbClr val="7030A0"/>
                </a:solidFill>
              </a:rPr>
              <a:t>的門請勿反鎖，方便下堂課</a:t>
            </a:r>
            <a:r>
              <a:rPr lang="zh-TW" altLang="zh-TW" sz="10400" b="1" dirty="0" smtClean="0">
                <a:solidFill>
                  <a:srgbClr val="7030A0"/>
                </a:solidFill>
              </a:rPr>
              <a:t>進入</a:t>
            </a:r>
            <a:r>
              <a:rPr lang="zh-TW" altLang="en-US" sz="10400" b="1" dirty="0" smtClean="0">
                <a:solidFill>
                  <a:srgbClr val="7030A0"/>
                </a:solidFill>
              </a:rPr>
              <a:t>。</a:t>
            </a:r>
            <a:r>
              <a:rPr lang="en-US" altLang="zh-TW" sz="10400" b="1" dirty="0" smtClean="0"/>
              <a:t>(</a:t>
            </a:r>
            <a:r>
              <a:rPr lang="zh-TW" altLang="zh-TW" sz="10400" b="1" dirty="0"/>
              <a:t>不</a:t>
            </a:r>
            <a:r>
              <a:rPr lang="zh-TW" altLang="zh-TW" sz="10400" b="1" dirty="0" smtClean="0"/>
              <a:t>鎖門</a:t>
            </a:r>
            <a:r>
              <a:rPr lang="zh-TW" altLang="en-US" sz="10400" b="1" dirty="0" smtClean="0"/>
              <a:t>，</a:t>
            </a:r>
            <a:r>
              <a:rPr lang="zh-TW" altLang="zh-TW" sz="10400" b="1" dirty="0" smtClean="0"/>
              <a:t>但</a:t>
            </a:r>
            <a:r>
              <a:rPr lang="zh-TW" altLang="en-US" sz="10400" dirty="0"/>
              <a:t>合</a:t>
            </a:r>
            <a:r>
              <a:rPr lang="zh-TW" altLang="zh-TW" sz="10400" b="1" dirty="0" smtClean="0"/>
              <a:t>上門即可</a:t>
            </a:r>
            <a:r>
              <a:rPr lang="zh-TW" altLang="en-US" sz="10400" b="1" dirty="0" smtClean="0"/>
              <a:t>。</a:t>
            </a:r>
            <a:r>
              <a:rPr lang="en-US" altLang="zh-TW" sz="10400" b="1" dirty="0" smtClean="0"/>
              <a:t>)</a:t>
            </a:r>
          </a:p>
          <a:p>
            <a:pPr>
              <a:lnSpc>
                <a:spcPct val="120000"/>
              </a:lnSpc>
              <a:spcBef>
                <a:spcPts val="0"/>
              </a:spcBef>
            </a:pPr>
            <a:r>
              <a:rPr lang="zh-TW" altLang="zh-TW" sz="10400" b="1" dirty="0">
                <a:solidFill>
                  <a:srgbClr val="FF0000"/>
                </a:solidFill>
              </a:rPr>
              <a:t>週末</a:t>
            </a:r>
            <a:r>
              <a:rPr lang="zh-TW" altLang="zh-TW" sz="10400" b="1" dirty="0"/>
              <a:t>或</a:t>
            </a:r>
            <a:r>
              <a:rPr lang="zh-TW" altLang="zh-TW" sz="10400" b="1" dirty="0">
                <a:solidFill>
                  <a:srgbClr val="FF0000"/>
                </a:solidFill>
              </a:rPr>
              <a:t>下班後</a:t>
            </a:r>
            <a:r>
              <a:rPr lang="zh-TW" altLang="zh-TW" sz="10400" b="1" dirty="0"/>
              <a:t>使用教室</a:t>
            </a:r>
            <a:r>
              <a:rPr lang="zh-TW" altLang="zh-TW" sz="10400" b="1" dirty="0" smtClean="0"/>
              <a:t>者</a:t>
            </a:r>
            <a:r>
              <a:rPr lang="zh-TW" altLang="en-US" sz="10400" dirty="0" smtClean="0"/>
              <a:t>之</a:t>
            </a:r>
            <a:r>
              <a:rPr lang="zh-TW" altLang="zh-TW" sz="10400" dirty="0">
                <a:solidFill>
                  <a:srgbClr val="FF0000"/>
                </a:solidFill>
              </a:rPr>
              <a:t>下</a:t>
            </a:r>
            <a:r>
              <a:rPr lang="zh-TW" altLang="zh-TW" sz="10400" dirty="0" smtClean="0">
                <a:solidFill>
                  <a:srgbClr val="FF0000"/>
                </a:solidFill>
              </a:rPr>
              <a:t>課後</a:t>
            </a:r>
            <a:r>
              <a:rPr lang="en-US" altLang="zh-TW" sz="10400" dirty="0" smtClean="0"/>
              <a:t>or</a:t>
            </a:r>
            <a:r>
              <a:rPr lang="zh-TW" altLang="en-US" sz="10400" dirty="0" smtClean="0">
                <a:solidFill>
                  <a:srgbClr val="FF0000"/>
                </a:solidFill>
              </a:rPr>
              <a:t>使用完</a:t>
            </a:r>
            <a:r>
              <a:rPr lang="zh-TW" altLang="zh-TW" sz="10400" b="1" dirty="0" smtClean="0"/>
              <a:t>：</a:t>
            </a:r>
            <a:endParaRPr lang="en-US" altLang="zh-TW" sz="10400" b="1" dirty="0" smtClean="0"/>
          </a:p>
          <a:p>
            <a:pPr marL="901700" indent="0">
              <a:lnSpc>
                <a:spcPct val="120000"/>
              </a:lnSpc>
              <a:spcBef>
                <a:spcPts val="0"/>
              </a:spcBef>
              <a:buNone/>
            </a:pPr>
            <a:r>
              <a:rPr lang="zh-TW" altLang="zh-TW" sz="10400" b="1" dirty="0" smtClean="0">
                <a:solidFill>
                  <a:srgbClr val="0000FF"/>
                </a:solidFill>
              </a:rPr>
              <a:t>請</a:t>
            </a:r>
            <a:r>
              <a:rPr lang="zh-TW" altLang="zh-TW" sz="10400" b="1" dirty="0">
                <a:solidFill>
                  <a:srgbClr val="0000FF"/>
                </a:solidFill>
              </a:rPr>
              <a:t>記得自行關閉所有設備、電源，並鎖上門。</a:t>
            </a:r>
            <a:r>
              <a:rPr lang="zh-TW" altLang="zh-TW" sz="10400" b="1" dirty="0"/>
              <a:t>謝謝</a:t>
            </a:r>
            <a:r>
              <a:rPr lang="zh-TW" altLang="zh-TW" sz="10400" b="1" dirty="0" smtClean="0"/>
              <a:t>！</a:t>
            </a:r>
            <a:endParaRPr lang="en-US" altLang="zh-TW" sz="10400" b="1" dirty="0" smtClean="0"/>
          </a:p>
          <a:p>
            <a:pPr>
              <a:lnSpc>
                <a:spcPct val="120000"/>
              </a:lnSpc>
              <a:spcBef>
                <a:spcPts val="0"/>
              </a:spcBef>
            </a:pPr>
            <a:r>
              <a:rPr lang="zh-TW" altLang="en-US" sz="10400" b="1" dirty="0" smtClean="0"/>
              <a:t>教室設備使用聯絡人：高慧霖管理員，分機</a:t>
            </a:r>
            <a:r>
              <a:rPr lang="en-US" altLang="zh-TW" sz="10400" b="1" dirty="0" smtClean="0"/>
              <a:t>3504</a:t>
            </a:r>
            <a:endParaRPr lang="en-US" altLang="zh-TW" sz="10400" dirty="0" smtClean="0"/>
          </a:p>
          <a:p>
            <a:pPr marL="0" indent="0">
              <a:buNone/>
            </a:pPr>
            <a:endParaRPr lang="en-US" altLang="zh-TW" sz="10400" dirty="0" smtClean="0"/>
          </a:p>
          <a:p>
            <a:endParaRPr lang="en-US" altLang="zh-TW" dirty="0" smtClean="0"/>
          </a:p>
          <a:p>
            <a:pPr marL="0" indent="0">
              <a:buNone/>
            </a:pPr>
            <a:endParaRPr lang="en-US" altLang="zh-TW" dirty="0" smtClean="0"/>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9127" y="58949"/>
            <a:ext cx="991022" cy="991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7489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教學助理</a:t>
            </a:r>
            <a:r>
              <a:rPr lang="en-US" altLang="zh-TW" dirty="0"/>
              <a:t>TA</a:t>
            </a:r>
            <a:r>
              <a:rPr lang="zh-TW" altLang="en-US" dirty="0"/>
              <a:t>培訓</a:t>
            </a:r>
          </a:p>
        </p:txBody>
      </p:sp>
      <p:sp>
        <p:nvSpPr>
          <p:cNvPr id="3" name="內容版面配置區 2"/>
          <p:cNvSpPr>
            <a:spLocks noGrp="1"/>
          </p:cNvSpPr>
          <p:nvPr>
            <p:ph idx="1"/>
          </p:nvPr>
        </p:nvSpPr>
        <p:spPr/>
        <p:txBody>
          <a:bodyPr>
            <a:normAutofit/>
          </a:bodyPr>
          <a:lstStyle/>
          <a:p>
            <a:pPr marL="0" indent="0">
              <a:buNone/>
            </a:pPr>
            <a:r>
              <a:rPr lang="zh-TW" altLang="zh-TW" sz="3800" dirty="0"/>
              <a:t>須</a:t>
            </a:r>
            <a:r>
              <a:rPr lang="zh-TW" altLang="zh-TW" sz="3800" dirty="0" smtClean="0"/>
              <a:t>參加</a:t>
            </a:r>
            <a:r>
              <a:rPr lang="zh-TW" altLang="en-US" sz="3800" dirty="0"/>
              <a:t>「</a:t>
            </a:r>
            <a:r>
              <a:rPr lang="zh-TW" altLang="zh-TW" sz="3800" dirty="0" smtClean="0"/>
              <a:t>教務處</a:t>
            </a:r>
            <a:r>
              <a:rPr lang="zh-TW" altLang="en-US" sz="3800" dirty="0" smtClean="0"/>
              <a:t>」＆「</a:t>
            </a:r>
            <a:r>
              <a:rPr lang="zh-TW" altLang="zh-TW" sz="3800" dirty="0" smtClean="0"/>
              <a:t>學院</a:t>
            </a:r>
            <a:r>
              <a:rPr lang="zh-TW" altLang="en-US" sz="3800" dirty="0" smtClean="0"/>
              <a:t>系所」</a:t>
            </a:r>
            <a:r>
              <a:rPr lang="zh-TW" altLang="zh-TW" sz="3800" dirty="0" smtClean="0"/>
              <a:t>之</a:t>
            </a:r>
            <a:r>
              <a:rPr lang="zh-TW" altLang="en-US" sz="3800" dirty="0" smtClean="0"/>
              <a:t>「</a:t>
            </a:r>
            <a:r>
              <a:rPr lang="zh-TW" altLang="zh-TW" sz="3800" dirty="0" smtClean="0"/>
              <a:t>教學</a:t>
            </a:r>
            <a:r>
              <a:rPr lang="zh-TW" altLang="zh-TW" sz="3800" dirty="0"/>
              <a:t>助理培訓</a:t>
            </a:r>
            <a:r>
              <a:rPr lang="zh-TW" altLang="zh-TW" sz="3800" dirty="0" smtClean="0"/>
              <a:t>活動</a:t>
            </a:r>
            <a:r>
              <a:rPr lang="zh-TW" altLang="en-US" sz="3800" dirty="0" smtClean="0"/>
              <a:t>」</a:t>
            </a:r>
            <a:r>
              <a:rPr lang="zh-TW" altLang="zh-TW" sz="3800" dirty="0" smtClean="0"/>
              <a:t>各</a:t>
            </a:r>
            <a:r>
              <a:rPr lang="x-none" altLang="zh-TW" sz="3800" dirty="0"/>
              <a:t>1</a:t>
            </a:r>
            <a:r>
              <a:rPr lang="zh-TW" altLang="zh-TW" sz="3800" dirty="0"/>
              <a:t>場</a:t>
            </a:r>
            <a:r>
              <a:rPr lang="zh-TW" altLang="zh-TW" sz="3800" dirty="0" smtClean="0"/>
              <a:t>，</a:t>
            </a:r>
            <a:r>
              <a:rPr lang="zh-TW" altLang="en-US" sz="3800" dirty="0" smtClean="0"/>
              <a:t>合計</a:t>
            </a:r>
            <a:r>
              <a:rPr lang="zh-TW" altLang="en-US" sz="3800" dirty="0"/>
              <a:t>教務處及學院課程須滿</a:t>
            </a:r>
            <a:r>
              <a:rPr lang="en-US" altLang="zh-TW" sz="3800" dirty="0"/>
              <a:t>8</a:t>
            </a:r>
            <a:r>
              <a:rPr lang="zh-TW" altLang="en-US" sz="3800" dirty="0"/>
              <a:t>小時以上，方能</a:t>
            </a:r>
            <a:r>
              <a:rPr lang="zh-TW" altLang="en-US" sz="3800" dirty="0" smtClean="0"/>
              <a:t>取得教學</a:t>
            </a:r>
            <a:r>
              <a:rPr lang="zh-TW" altLang="en-US" sz="3800" dirty="0"/>
              <a:t>助理資格</a:t>
            </a:r>
            <a:r>
              <a:rPr lang="zh-TW" altLang="en-US" sz="3800" dirty="0" smtClean="0"/>
              <a:t>。</a:t>
            </a:r>
            <a:endParaRPr lang="zh-TW" altLang="en-US" sz="3800" dirty="0"/>
          </a:p>
        </p:txBody>
      </p:sp>
    </p:spTree>
    <p:extLst>
      <p:ext uri="{BB962C8B-B14F-4D97-AF65-F5344CB8AC3E}">
        <p14:creationId xmlns:p14="http://schemas.microsoft.com/office/powerpoint/2010/main" val="2201527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1423" y="260648"/>
            <a:ext cx="7886700" cy="831626"/>
          </a:xfrm>
        </p:spPr>
        <p:txBody>
          <a:bodyPr>
            <a:normAutofit/>
          </a:bodyPr>
          <a:lstStyle/>
          <a:p>
            <a:r>
              <a:rPr lang="zh-TW" altLang="en-US" sz="4000" dirty="0" smtClean="0"/>
              <a:t>教務處 教學助理</a:t>
            </a:r>
            <a:r>
              <a:rPr lang="en-US" altLang="zh-TW" sz="4000" dirty="0" smtClean="0"/>
              <a:t>TA</a:t>
            </a:r>
            <a:r>
              <a:rPr lang="zh-TW" altLang="en-US" sz="4000" dirty="0" smtClean="0"/>
              <a:t>培訓 線上課程</a:t>
            </a:r>
            <a:endParaRPr lang="zh-TW" altLang="en-US" sz="4000" dirty="0"/>
          </a:p>
        </p:txBody>
      </p:sp>
      <p:sp>
        <p:nvSpPr>
          <p:cNvPr id="3" name="內容版面配置區 2"/>
          <p:cNvSpPr>
            <a:spLocks noGrp="1"/>
          </p:cNvSpPr>
          <p:nvPr>
            <p:ph idx="1"/>
          </p:nvPr>
        </p:nvSpPr>
        <p:spPr>
          <a:xfrm>
            <a:off x="301082" y="1106402"/>
            <a:ext cx="8447381" cy="5472608"/>
          </a:xfrm>
        </p:spPr>
        <p:txBody>
          <a:bodyPr>
            <a:noAutofit/>
          </a:bodyPr>
          <a:lstStyle/>
          <a:p>
            <a:pPr marL="0" indent="0">
              <a:buNone/>
            </a:pPr>
            <a:r>
              <a:rPr lang="en-US" altLang="zh-TW" sz="2600" dirty="0" smtClean="0"/>
              <a:t>106-1</a:t>
            </a:r>
            <a:r>
              <a:rPr lang="zh-TW" altLang="en-US" sz="2600" dirty="0" smtClean="0"/>
              <a:t>全</a:t>
            </a:r>
            <a:r>
              <a:rPr lang="zh-TW" altLang="en-US" sz="2600" dirty="0"/>
              <a:t>校教學助理培訓</a:t>
            </a:r>
            <a:r>
              <a:rPr lang="en-US" altLang="zh-TW" sz="2600" dirty="0"/>
              <a:t>(</a:t>
            </a:r>
            <a:r>
              <a:rPr lang="zh-TW" altLang="en-US" sz="2600" dirty="0"/>
              <a:t>教務處主辦</a:t>
            </a:r>
            <a:r>
              <a:rPr lang="en-US" altLang="zh-TW" sz="2600" dirty="0"/>
              <a:t>)</a:t>
            </a:r>
            <a:r>
              <a:rPr lang="zh-TW" altLang="en-US" sz="2600" dirty="0"/>
              <a:t>採線上報名及觀看</a:t>
            </a:r>
            <a:endParaRPr lang="en-US" altLang="zh-TW" sz="2600" dirty="0"/>
          </a:p>
          <a:p>
            <a:pPr>
              <a:buFont typeface="Wingdings" panose="05000000000000000000" pitchFamily="2" charset="2"/>
              <a:buChar char="l"/>
            </a:pPr>
            <a:r>
              <a:rPr lang="zh-TW" altLang="en-US" sz="2000" dirty="0"/>
              <a:t>開放時間</a:t>
            </a:r>
            <a:r>
              <a:rPr lang="en-US" altLang="zh-TW" sz="2000" dirty="0"/>
              <a:t> </a:t>
            </a:r>
            <a:r>
              <a:rPr lang="en-US" altLang="zh-TW" sz="2000" dirty="0" smtClean="0"/>
              <a:t>:</a:t>
            </a:r>
            <a:r>
              <a:rPr lang="zh-TW" altLang="en-US" sz="2000" dirty="0" smtClean="0"/>
              <a:t> </a:t>
            </a:r>
            <a:r>
              <a:rPr lang="en-US" altLang="zh-TW" sz="2000" dirty="0" smtClean="0"/>
              <a:t>106/09/18</a:t>
            </a:r>
            <a:r>
              <a:rPr lang="zh-TW" altLang="en-US" sz="2000" dirty="0" smtClean="0"/>
              <a:t> </a:t>
            </a:r>
            <a:r>
              <a:rPr lang="en-US" altLang="zh-TW" sz="2000" dirty="0" smtClean="0"/>
              <a:t>(</a:t>
            </a:r>
            <a:r>
              <a:rPr lang="zh-TW" altLang="en-US" sz="2000" dirty="0"/>
              <a:t>一</a:t>
            </a:r>
            <a:r>
              <a:rPr lang="en-US" altLang="zh-TW" sz="2000" dirty="0" smtClean="0"/>
              <a:t>)~106/10/23 (</a:t>
            </a:r>
            <a:r>
              <a:rPr lang="zh-TW" altLang="en-US" sz="2000" dirty="0"/>
              <a:t>一</a:t>
            </a:r>
            <a:r>
              <a:rPr lang="en-US" altLang="zh-TW" sz="2000" dirty="0"/>
              <a:t>)</a:t>
            </a:r>
            <a:r>
              <a:rPr lang="zh-TW" altLang="en-US" sz="2000" dirty="0" smtClean="0"/>
              <a:t>止</a:t>
            </a:r>
            <a:endParaRPr lang="en-US" altLang="zh-TW" sz="2000" dirty="0" smtClean="0"/>
          </a:p>
          <a:p>
            <a:pPr>
              <a:buFont typeface="Wingdings" panose="05000000000000000000" pitchFamily="2" charset="2"/>
              <a:buChar char="l"/>
            </a:pPr>
            <a:r>
              <a:rPr lang="zh-TW" altLang="en-US" sz="2000" dirty="0" smtClean="0"/>
              <a:t>網址</a:t>
            </a:r>
            <a:r>
              <a:rPr lang="zh-TW" altLang="en-US" sz="2000" dirty="0"/>
              <a:t>：</a:t>
            </a:r>
            <a:r>
              <a:rPr lang="en-US" altLang="zh-TW" sz="2000" dirty="0"/>
              <a:t>http://</a:t>
            </a:r>
            <a:r>
              <a:rPr lang="en-US" altLang="zh-TW" sz="2000" dirty="0" smtClean="0"/>
              <a:t>www.course.acad.nsysu.edu.tw/TAsystem/login.php</a:t>
            </a:r>
          </a:p>
          <a:p>
            <a:pPr marL="342900" lvl="1" indent="-342900">
              <a:buClr>
                <a:srgbClr val="C00000"/>
              </a:buClr>
              <a:buFont typeface="Wingdings" panose="05000000000000000000" pitchFamily="2" charset="2"/>
              <a:buChar char="l"/>
            </a:pPr>
            <a:r>
              <a:rPr lang="zh-TW" altLang="en-US" sz="2000" dirty="0" smtClean="0"/>
              <a:t>請學生務必於前述規定期限內至教務處「</a:t>
            </a:r>
            <a:r>
              <a:rPr lang="en-US" altLang="zh-TW" sz="2000" dirty="0" smtClean="0"/>
              <a:t>TA</a:t>
            </a:r>
            <a:r>
              <a:rPr lang="zh-TW" altLang="en-US" sz="2000" dirty="0" smtClean="0"/>
              <a:t>教學助理培訓資訊網」</a:t>
            </a:r>
          </a:p>
          <a:p>
            <a:pPr marL="360363" lvl="1" indent="0">
              <a:buClr>
                <a:srgbClr val="C00000"/>
              </a:buClr>
              <a:buNone/>
            </a:pPr>
            <a:r>
              <a:rPr lang="zh-TW" altLang="en-US" sz="2000" dirty="0" smtClean="0"/>
              <a:t>線上報名、線</a:t>
            </a:r>
            <a:r>
              <a:rPr lang="zh-TW" altLang="en-US" sz="2000" dirty="0"/>
              <a:t>上觀看、線上</a:t>
            </a:r>
            <a:r>
              <a:rPr lang="zh-TW" altLang="en-US" sz="2000" dirty="0" smtClean="0"/>
              <a:t>測驗 </a:t>
            </a:r>
            <a:r>
              <a:rPr lang="en-US" altLang="zh-TW" sz="2000" dirty="0" smtClean="0"/>
              <a:t>(</a:t>
            </a:r>
            <a:r>
              <a:rPr lang="zh-TW" altLang="en-US" sz="2000" dirty="0"/>
              <a:t>報名後請點選影音課程即可觀看</a:t>
            </a:r>
            <a:r>
              <a:rPr lang="en-US" altLang="zh-TW" sz="2000" dirty="0"/>
              <a:t>)</a:t>
            </a:r>
            <a:r>
              <a:rPr lang="zh-TW" altLang="en-US" sz="2000" dirty="0" smtClean="0"/>
              <a:t>。</a:t>
            </a:r>
            <a:endParaRPr lang="en-US" altLang="zh-TW" sz="2000" dirty="0" smtClean="0"/>
          </a:p>
          <a:p>
            <a:pPr marL="360363" lvl="1" indent="0">
              <a:buClr>
                <a:srgbClr val="C00000"/>
              </a:buClr>
              <a:buNone/>
            </a:pPr>
            <a:r>
              <a:rPr lang="zh-TW" altLang="en-US" sz="2000" dirty="0" smtClean="0"/>
              <a:t>前述</a:t>
            </a:r>
            <a:r>
              <a:rPr lang="zh-TW" altLang="en-US" sz="2000" dirty="0"/>
              <a:t>日期未上網觀看者，將不開放補課。</a:t>
            </a:r>
            <a:endParaRPr lang="en-US" altLang="zh-TW" sz="2000" dirty="0"/>
          </a:p>
          <a:p>
            <a:pPr marL="342900" lvl="1" indent="-342900">
              <a:buClr>
                <a:srgbClr val="C00000"/>
              </a:buClr>
              <a:buFont typeface="Wingdings" panose="05000000000000000000" pitchFamily="2" charset="2"/>
              <a:buChar char="l"/>
            </a:pPr>
            <a:r>
              <a:rPr lang="zh-TW" altLang="en-US" sz="2000" dirty="0"/>
              <a:t>教務處</a:t>
            </a:r>
            <a:r>
              <a:rPr lang="zh-TW" altLang="en-US" sz="2000" dirty="0" smtClean="0"/>
              <a:t>主辦</a:t>
            </a:r>
            <a:r>
              <a:rPr lang="en-US" altLang="zh-TW" sz="2000" dirty="0" smtClean="0"/>
              <a:t>TA</a:t>
            </a:r>
            <a:r>
              <a:rPr lang="zh-TW" altLang="en-US" sz="2000" dirty="0" smtClean="0"/>
              <a:t>培訓線上課程</a:t>
            </a:r>
            <a:r>
              <a:rPr lang="en-US" altLang="zh-TW" sz="2000" dirty="0" smtClean="0"/>
              <a:t>(4</a:t>
            </a:r>
            <a:r>
              <a:rPr lang="zh-TW" altLang="en-US" sz="2000" dirty="0" smtClean="0"/>
              <a:t>門</a:t>
            </a:r>
            <a:r>
              <a:rPr lang="en-US" altLang="zh-TW" sz="2000" dirty="0" smtClean="0"/>
              <a:t>)</a:t>
            </a:r>
            <a:r>
              <a:rPr lang="zh-TW" altLang="en-US" sz="2000" dirty="0" smtClean="0"/>
              <a:t>：</a:t>
            </a:r>
            <a:endParaRPr lang="en-US" altLang="zh-TW" sz="2000" dirty="0" smtClean="0"/>
          </a:p>
          <a:p>
            <a:pPr marL="354013" lvl="1" indent="0">
              <a:buClr>
                <a:srgbClr val="C00000"/>
              </a:buClr>
              <a:buNone/>
            </a:pPr>
            <a:r>
              <a:rPr lang="zh-TW" altLang="en-US" sz="2000" dirty="0" smtClean="0"/>
              <a:t>「</a:t>
            </a:r>
            <a:r>
              <a:rPr lang="zh-TW" altLang="en-US" sz="2000" dirty="0"/>
              <a:t>教學助理制度與職責」、「班級</a:t>
            </a:r>
            <a:r>
              <a:rPr lang="zh-TW" altLang="en-US" sz="2000" dirty="0" smtClean="0"/>
              <a:t>經營</a:t>
            </a:r>
            <a:r>
              <a:rPr lang="zh-TW" altLang="en-US" sz="2000" dirty="0"/>
              <a:t>」、「有效的教學策略</a:t>
            </a:r>
            <a:r>
              <a:rPr lang="zh-TW" altLang="en-US" sz="2000" dirty="0" smtClean="0"/>
              <a:t>」</a:t>
            </a:r>
            <a:r>
              <a:rPr lang="zh-TW" altLang="en-US" sz="2000" dirty="0"/>
              <a:t> 、 </a:t>
            </a:r>
            <a:r>
              <a:rPr lang="zh-TW" altLang="en-US" sz="2000" dirty="0" smtClean="0"/>
              <a:t>「</a:t>
            </a:r>
            <a:r>
              <a:rPr lang="zh-TW" altLang="en-US" sz="2000" dirty="0"/>
              <a:t>師生溝通與人際互動</a:t>
            </a:r>
            <a:r>
              <a:rPr lang="zh-TW" altLang="en-US" sz="2000" dirty="0" smtClean="0"/>
              <a:t>」</a:t>
            </a:r>
            <a:endParaRPr lang="en-US" altLang="zh-TW" sz="2000" dirty="0" smtClean="0"/>
          </a:p>
          <a:p>
            <a:pPr>
              <a:buFont typeface="Wingdings" panose="05000000000000000000" pitchFamily="2" charset="2"/>
              <a:buChar char="l"/>
            </a:pPr>
            <a:r>
              <a:rPr lang="zh-TW" altLang="en-US" sz="2000" dirty="0" smtClean="0"/>
              <a:t>承辦</a:t>
            </a:r>
            <a:r>
              <a:rPr lang="zh-TW" altLang="en-US" sz="2000" dirty="0"/>
              <a:t>人：教務處教學發展中心王苡晴小姐，分機</a:t>
            </a:r>
            <a:r>
              <a:rPr lang="en-US" altLang="zh-TW" sz="2000" dirty="0"/>
              <a:t>2 1 6 2 </a:t>
            </a:r>
            <a:r>
              <a:rPr lang="zh-TW" altLang="en-US" sz="2000" dirty="0"/>
              <a:t>。</a:t>
            </a:r>
          </a:p>
        </p:txBody>
      </p:sp>
    </p:spTree>
    <p:extLst>
      <p:ext uri="{BB962C8B-B14F-4D97-AF65-F5344CB8AC3E}">
        <p14:creationId xmlns:p14="http://schemas.microsoft.com/office/powerpoint/2010/main" val="1413627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04664"/>
            <a:ext cx="8159693" cy="1270054"/>
          </a:xfrm>
        </p:spPr>
        <p:txBody>
          <a:bodyPr>
            <a:normAutofit fontScale="90000"/>
          </a:bodyPr>
          <a:lstStyle/>
          <a:p>
            <a:pPr algn="ctr"/>
            <a:r>
              <a:rPr lang="zh-TW" altLang="en-US" dirty="0" smtClean="0"/>
              <a:t>中山大學</a:t>
            </a:r>
            <a:r>
              <a:rPr lang="en-US" altLang="zh-TW" dirty="0" smtClean="0"/>
              <a:t/>
            </a:r>
            <a:br>
              <a:rPr lang="en-US" altLang="zh-TW" dirty="0" smtClean="0"/>
            </a:br>
            <a:r>
              <a:rPr lang="zh-TW" altLang="en-US" dirty="0">
                <a:solidFill>
                  <a:srgbClr val="0000FF"/>
                </a:solidFill>
              </a:rPr>
              <a:t>「學術研究</a:t>
            </a:r>
            <a:r>
              <a:rPr lang="zh-TW" altLang="en-US" dirty="0" smtClean="0">
                <a:solidFill>
                  <a:srgbClr val="0000FF"/>
                </a:solidFill>
              </a:rPr>
              <a:t>倫理」</a:t>
            </a:r>
            <a:r>
              <a:rPr lang="zh-TW" altLang="en-US" dirty="0">
                <a:solidFill>
                  <a:srgbClr val="0000FF"/>
                </a:solidFill>
              </a:rPr>
              <a:t>課程</a:t>
            </a:r>
            <a:endParaRPr lang="zh-TW" altLang="en-US" dirty="0"/>
          </a:p>
        </p:txBody>
      </p:sp>
      <p:sp>
        <p:nvSpPr>
          <p:cNvPr id="3" name="內容版面配置區 2"/>
          <p:cNvSpPr>
            <a:spLocks noGrp="1"/>
          </p:cNvSpPr>
          <p:nvPr>
            <p:ph idx="1"/>
          </p:nvPr>
        </p:nvSpPr>
        <p:spPr>
          <a:xfrm>
            <a:off x="467543" y="1690742"/>
            <a:ext cx="8159693" cy="4042514"/>
          </a:xfrm>
        </p:spPr>
        <p:txBody>
          <a:bodyPr>
            <a:normAutofit/>
          </a:bodyPr>
          <a:lstStyle/>
          <a:p>
            <a:pPr marL="514350" indent="-514350" algn="just">
              <a:buFont typeface="+mj-lt"/>
              <a:buAutoNum type="arabicPeriod"/>
              <a:tabLst>
                <a:tab pos="981075" algn="l"/>
              </a:tabLst>
            </a:pPr>
            <a:r>
              <a:rPr lang="zh-TW" altLang="en-US" sz="2600" dirty="0"/>
              <a:t>依據</a:t>
            </a:r>
            <a:r>
              <a:rPr lang="zh-TW" altLang="en-US" sz="2600" dirty="0" smtClean="0"/>
              <a:t>「中山大學</a:t>
            </a:r>
            <a:r>
              <a:rPr lang="zh-TW" altLang="en-US" sz="2600" dirty="0"/>
              <a:t>學術研究倫理教育研習課程實施</a:t>
            </a:r>
            <a:r>
              <a:rPr lang="zh-TW" altLang="en-US" sz="2600" dirty="0" smtClean="0"/>
              <a:t>要點</a:t>
            </a:r>
            <a:r>
              <a:rPr lang="en-US" altLang="zh-TW" sz="2600" dirty="0" smtClean="0"/>
              <a:t>(104/03/19</a:t>
            </a:r>
            <a:r>
              <a:rPr lang="zh-TW" altLang="en-US" sz="2600" dirty="0" smtClean="0"/>
              <a:t>修正</a:t>
            </a:r>
            <a:r>
              <a:rPr lang="en-US" altLang="zh-TW" sz="2600" dirty="0" smtClean="0"/>
              <a:t>)</a:t>
            </a:r>
            <a:r>
              <a:rPr lang="zh-TW" altLang="en-US" sz="2600" dirty="0" smtClean="0"/>
              <a:t> 」。</a:t>
            </a:r>
            <a:endParaRPr lang="en-US" altLang="zh-TW" sz="2600" dirty="0" smtClean="0"/>
          </a:p>
          <a:p>
            <a:pPr marL="514350" indent="-514350">
              <a:buFont typeface="+mj-lt"/>
              <a:buAutoNum type="arabicPeriod"/>
            </a:pPr>
            <a:r>
              <a:rPr lang="zh-TW" altLang="en-US" sz="2600" dirty="0" smtClean="0"/>
              <a:t>自 </a:t>
            </a:r>
            <a:r>
              <a:rPr lang="en-US" altLang="zh-TW" sz="2600" dirty="0"/>
              <a:t>104</a:t>
            </a:r>
            <a:r>
              <a:rPr lang="zh-TW" altLang="en-US" sz="2600" dirty="0"/>
              <a:t>學年度起入學之碩士班（含碩士在職專班</a:t>
            </a:r>
            <a:r>
              <a:rPr lang="zh-TW" altLang="en-US" sz="2600" dirty="0" smtClean="0"/>
              <a:t>）、博士</a:t>
            </a:r>
            <a:r>
              <a:rPr lang="zh-TW" altLang="en-US" sz="2600" dirty="0"/>
              <a:t>班學生，以</a:t>
            </a:r>
            <a:r>
              <a:rPr lang="zh-TW" altLang="en-US" sz="2600" dirty="0">
                <a:solidFill>
                  <a:srgbClr val="0000FF"/>
                </a:solidFill>
              </a:rPr>
              <a:t>入學第一學年結束前修習本課程為原則</a:t>
            </a:r>
            <a:r>
              <a:rPr lang="zh-TW" altLang="en-US" sz="2600" dirty="0"/>
              <a:t>。 </a:t>
            </a:r>
            <a:r>
              <a:rPr lang="zh-TW" altLang="en-US" sz="2600" dirty="0" smtClean="0"/>
              <a:t>未</a:t>
            </a:r>
            <a:r>
              <a:rPr lang="zh-TW" altLang="en-US" sz="2600" dirty="0"/>
              <a:t>通過者，不得申請學位考試。</a:t>
            </a:r>
            <a:endParaRPr lang="en-US" altLang="zh-TW" sz="2600" dirty="0" smtClean="0"/>
          </a:p>
          <a:p>
            <a:endParaRPr lang="en-US" altLang="zh-TW" dirty="0" smtClean="0"/>
          </a:p>
          <a:p>
            <a:endParaRPr lang="zh-TW" altLang="zh-TW" dirty="0"/>
          </a:p>
        </p:txBody>
      </p:sp>
    </p:spTree>
    <p:extLst>
      <p:ext uri="{BB962C8B-B14F-4D97-AF65-F5344CB8AC3E}">
        <p14:creationId xmlns:p14="http://schemas.microsoft.com/office/powerpoint/2010/main" val="717107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1742" y="275917"/>
            <a:ext cx="7890882" cy="776819"/>
          </a:xfrm>
        </p:spPr>
        <p:txBody>
          <a:bodyPr>
            <a:normAutofit fontScale="90000"/>
          </a:bodyPr>
          <a:lstStyle/>
          <a:p>
            <a:pPr algn="ctr"/>
            <a:r>
              <a:rPr lang="zh-TW" altLang="en-US" dirty="0"/>
              <a:t>中山大學</a:t>
            </a:r>
            <a:r>
              <a:rPr lang="zh-TW" altLang="en-US" dirty="0" smtClean="0"/>
              <a:t>學術倫理課程</a:t>
            </a:r>
            <a:r>
              <a:rPr lang="en-US" altLang="zh-TW" dirty="0"/>
              <a:t> </a:t>
            </a:r>
            <a:r>
              <a:rPr lang="zh-TW" altLang="en-US" dirty="0" smtClean="0"/>
              <a:t>線上課程</a:t>
            </a:r>
            <a:endParaRPr lang="zh-TW" altLang="en-US" dirty="0"/>
          </a:p>
        </p:txBody>
      </p:sp>
      <p:sp>
        <p:nvSpPr>
          <p:cNvPr id="3" name="內容版面配置區 2"/>
          <p:cNvSpPr>
            <a:spLocks noGrp="1"/>
          </p:cNvSpPr>
          <p:nvPr>
            <p:ph idx="1"/>
          </p:nvPr>
        </p:nvSpPr>
        <p:spPr>
          <a:xfrm>
            <a:off x="398056" y="1124745"/>
            <a:ext cx="8370385" cy="5544616"/>
          </a:xfrm>
        </p:spPr>
        <p:txBody>
          <a:bodyPr>
            <a:normAutofit fontScale="25000" lnSpcReduction="20000"/>
          </a:bodyPr>
          <a:lstStyle/>
          <a:p>
            <a:pPr marL="0" indent="0" algn="just">
              <a:buNone/>
            </a:pPr>
            <a:r>
              <a:rPr lang="zh-TW" altLang="en-US" sz="7200" dirty="0"/>
              <a:t>採行教育部推行「校園學術倫理教育與機制發展計畫」之數位</a:t>
            </a:r>
            <a:r>
              <a:rPr lang="zh-TW" altLang="en-US" sz="7200" dirty="0" smtClean="0"/>
              <a:t>課程</a:t>
            </a:r>
            <a:endParaRPr lang="en-US" altLang="zh-TW" sz="7200" dirty="0" smtClean="0"/>
          </a:p>
          <a:p>
            <a:pPr marL="354013" lvl="1" indent="-354013">
              <a:spcBef>
                <a:spcPts val="0"/>
              </a:spcBef>
              <a:buClr>
                <a:srgbClr val="C00000"/>
              </a:buClr>
              <a:buFont typeface="Wingdings" panose="05000000000000000000" pitchFamily="2" charset="2"/>
              <a:buChar char="l"/>
            </a:pPr>
            <a:r>
              <a:rPr lang="zh-TW" altLang="en-US" sz="8000" dirty="0" smtClean="0">
                <a:solidFill>
                  <a:srgbClr val="0000FF"/>
                </a:solidFill>
              </a:rPr>
              <a:t>學術論理線上課程</a:t>
            </a:r>
            <a:endParaRPr lang="en-US" altLang="zh-TW" sz="8000" dirty="0" smtClean="0">
              <a:solidFill>
                <a:srgbClr val="0000FF"/>
              </a:solidFill>
            </a:endParaRPr>
          </a:p>
          <a:p>
            <a:pPr marL="269875" lvl="2" indent="0">
              <a:spcBef>
                <a:spcPts val="0"/>
              </a:spcBef>
              <a:buClr>
                <a:srgbClr val="C00000"/>
              </a:buClr>
              <a:buNone/>
            </a:pPr>
            <a:r>
              <a:rPr lang="zh-TW" altLang="en-US" sz="7600" dirty="0">
                <a:solidFill>
                  <a:srgbClr val="0000FF"/>
                </a:solidFill>
                <a:latin typeface="Times New Roman" panose="02020603050405020304" pitchFamily="18" charset="0"/>
                <a:cs typeface="Times New Roman" panose="02020603050405020304" pitchFamily="18" charset="0"/>
              </a:rPr>
              <a:t>「臺灣學術倫理教育資源中心」</a:t>
            </a:r>
            <a:r>
              <a:rPr lang="zh-TW" altLang="en-US" sz="7600" dirty="0" smtClean="0">
                <a:solidFill>
                  <a:srgbClr val="0000FF"/>
                </a:solidFill>
                <a:latin typeface="Times New Roman" panose="02020603050405020304" pitchFamily="18" charset="0"/>
                <a:cs typeface="Times New Roman" panose="02020603050405020304" pitchFamily="18" charset="0"/>
              </a:rPr>
              <a:t>網站</a:t>
            </a:r>
            <a:r>
              <a:rPr lang="zh-TW" altLang="en-US" sz="7600" dirty="0">
                <a:solidFill>
                  <a:srgbClr val="0000FF"/>
                </a:solidFill>
              </a:rPr>
              <a:t>：</a:t>
            </a:r>
            <a:r>
              <a:rPr lang="en-US" altLang="zh-TW" sz="7600" dirty="0" smtClean="0">
                <a:solidFill>
                  <a:srgbClr val="0000FF"/>
                </a:solidFill>
                <a:hlinkClick r:id="rId2"/>
              </a:rPr>
              <a:t>https://</a:t>
            </a:r>
            <a:r>
              <a:rPr lang="en-US" altLang="zh-TW" sz="7600" dirty="0">
                <a:solidFill>
                  <a:srgbClr val="0000FF"/>
                </a:solidFill>
                <a:hlinkClick r:id="rId2"/>
              </a:rPr>
              <a:t>ethics.nctu.edu.tw/</a:t>
            </a:r>
            <a:r>
              <a:rPr lang="en-US" altLang="zh-TW" sz="7600" dirty="0">
                <a:solidFill>
                  <a:srgbClr val="0000FF"/>
                </a:solidFill>
                <a:hlinkClick r:id="rId3"/>
              </a:rPr>
              <a:t> </a:t>
            </a:r>
            <a:endParaRPr lang="en-US" altLang="zh-TW" sz="7600" dirty="0" smtClean="0">
              <a:solidFill>
                <a:srgbClr val="0000FF"/>
              </a:solidFill>
            </a:endParaRPr>
          </a:p>
          <a:p>
            <a:pPr marL="354013" indent="-354013">
              <a:spcBef>
                <a:spcPts val="0"/>
              </a:spcBef>
              <a:buFont typeface="Wingdings" panose="05000000000000000000" pitchFamily="2" charset="2"/>
              <a:buChar char="l"/>
            </a:pPr>
            <a:r>
              <a:rPr lang="zh-TW" altLang="en-US" sz="8000" dirty="0" smtClean="0"/>
              <a:t>請依教務處網頁公告帳號及預設密碼登入。</a:t>
            </a:r>
          </a:p>
          <a:p>
            <a:pPr marL="354013" indent="-354013">
              <a:spcBef>
                <a:spcPts val="0"/>
              </a:spcBef>
              <a:buFont typeface="Wingdings" panose="05000000000000000000" pitchFamily="2" charset="2"/>
              <a:buChar char="l"/>
            </a:pPr>
            <a:r>
              <a:rPr lang="zh-TW" altLang="en-US" sz="8000" dirty="0" smtClean="0"/>
              <a:t>同學通過修習之紀錄將開放系所查詢（系所帳號另行通知），並轉入本校學位考試系統供學位考試申請管控，同學亦可於系統自行列印通過證明留存。</a:t>
            </a:r>
          </a:p>
          <a:p>
            <a:pPr marL="354013" indent="-354013">
              <a:spcBef>
                <a:spcPts val="0"/>
              </a:spcBef>
              <a:buFont typeface="Wingdings" panose="05000000000000000000" pitchFamily="2" charset="2"/>
              <a:buChar char="l"/>
            </a:pPr>
            <a:r>
              <a:rPr lang="zh-TW" altLang="en-US" sz="8000" dirty="0" smtClean="0"/>
              <a:t>詳細</a:t>
            </a:r>
            <a:r>
              <a:rPr lang="zh-TW" altLang="en-US" sz="8000" dirty="0"/>
              <a:t>課程資訊及登入課程系統方式另於教務處網頁</a:t>
            </a:r>
            <a:r>
              <a:rPr lang="zh-TW" altLang="en-US" sz="8000" dirty="0" smtClean="0"/>
              <a:t>公告</a:t>
            </a:r>
            <a:r>
              <a:rPr lang="zh-TW" altLang="en-US" sz="8000" dirty="0"/>
              <a:t>。</a:t>
            </a:r>
            <a:endParaRPr lang="en-US" altLang="zh-TW" sz="8000" dirty="0" smtClean="0"/>
          </a:p>
          <a:p>
            <a:pPr marL="354013" lvl="1" indent="-354013">
              <a:spcBef>
                <a:spcPts val="0"/>
              </a:spcBef>
              <a:buClr>
                <a:srgbClr val="C00000"/>
              </a:buClr>
              <a:buFont typeface="Wingdings" panose="05000000000000000000" pitchFamily="2" charset="2"/>
              <a:buChar char="l"/>
            </a:pPr>
            <a:r>
              <a:rPr lang="zh-TW" altLang="en-US" sz="8000" dirty="0" smtClean="0">
                <a:solidFill>
                  <a:srgbClr val="0000FF"/>
                </a:solidFill>
              </a:rPr>
              <a:t>教務處首頁</a:t>
            </a:r>
            <a:r>
              <a:rPr lang="en-US" altLang="zh-TW" sz="8000" dirty="0" smtClean="0">
                <a:solidFill>
                  <a:srgbClr val="0000FF"/>
                </a:solidFill>
              </a:rPr>
              <a:t>/(</a:t>
            </a:r>
            <a:r>
              <a:rPr lang="zh-TW" altLang="en-US" sz="8000" dirty="0" smtClean="0">
                <a:solidFill>
                  <a:srgbClr val="0000FF"/>
                </a:solidFill>
              </a:rPr>
              <a:t>上方</a:t>
            </a:r>
            <a:r>
              <a:rPr lang="en-US" altLang="zh-TW" sz="8000" dirty="0" smtClean="0">
                <a:solidFill>
                  <a:srgbClr val="0000FF"/>
                </a:solidFill>
              </a:rPr>
              <a:t>)</a:t>
            </a:r>
            <a:r>
              <a:rPr lang="zh-TW" altLang="en-US" sz="8000" dirty="0" smtClean="0">
                <a:solidFill>
                  <a:srgbClr val="0000FF"/>
                </a:solidFill>
              </a:rPr>
              <a:t>學生專區</a:t>
            </a:r>
            <a:r>
              <a:rPr lang="en-US" altLang="zh-TW" sz="8000" dirty="0" smtClean="0">
                <a:solidFill>
                  <a:srgbClr val="0000FF"/>
                </a:solidFill>
              </a:rPr>
              <a:t>/</a:t>
            </a:r>
            <a:r>
              <a:rPr lang="zh-TW" altLang="en-US" sz="8000" dirty="0" smtClean="0">
                <a:solidFill>
                  <a:srgbClr val="0000FF"/>
                </a:solidFill>
              </a:rPr>
              <a:t>畢業</a:t>
            </a:r>
            <a:r>
              <a:rPr lang="en-US" altLang="zh-TW" sz="8000" dirty="0" smtClean="0">
                <a:solidFill>
                  <a:srgbClr val="0000FF"/>
                </a:solidFill>
              </a:rPr>
              <a:t>/</a:t>
            </a:r>
            <a:r>
              <a:rPr lang="zh-TW" altLang="en-US" sz="8000" dirty="0">
                <a:solidFill>
                  <a:srgbClr val="0000FF"/>
                </a:solidFill>
              </a:rPr>
              <a:t>研究生學術研究倫理教育研習課程專區</a:t>
            </a:r>
            <a:r>
              <a:rPr lang="en-US" altLang="zh-TW" sz="8000" dirty="0" smtClean="0">
                <a:solidFill>
                  <a:srgbClr val="0000FF"/>
                </a:solidFill>
              </a:rPr>
              <a:t>/</a:t>
            </a:r>
            <a:r>
              <a:rPr lang="zh-TW" altLang="en-US" sz="8000" dirty="0">
                <a:solidFill>
                  <a:srgbClr val="0000FF"/>
                </a:solidFill>
              </a:rPr>
              <a:t> 研究生學術研究倫理教育研習課程專區</a:t>
            </a:r>
            <a:r>
              <a:rPr lang="en-US" altLang="zh-TW" sz="8000" dirty="0">
                <a:solidFill>
                  <a:srgbClr val="0000FF"/>
                </a:solidFill>
              </a:rPr>
              <a:t>-</a:t>
            </a:r>
            <a:r>
              <a:rPr lang="zh-TW" altLang="en-US" sz="8000" dirty="0" smtClean="0">
                <a:solidFill>
                  <a:srgbClr val="0000FF"/>
                </a:solidFill>
              </a:rPr>
              <a:t>最新消息</a:t>
            </a:r>
            <a:endParaRPr lang="en-US" altLang="zh-TW" sz="8000" dirty="0" smtClean="0">
              <a:solidFill>
                <a:srgbClr val="0000FF"/>
              </a:solidFill>
            </a:endParaRPr>
          </a:p>
          <a:p>
            <a:pPr marL="357188" lvl="1" indent="0">
              <a:spcBef>
                <a:spcPts val="0"/>
              </a:spcBef>
              <a:buNone/>
            </a:pPr>
            <a:endParaRPr lang="en-US" altLang="zh-TW" sz="6400" dirty="0" smtClean="0">
              <a:solidFill>
                <a:srgbClr val="0000FF"/>
              </a:solidFill>
            </a:endParaRPr>
          </a:p>
        </p:txBody>
      </p:sp>
      <p:pic>
        <p:nvPicPr>
          <p:cNvPr id="5" name="圖片 4"/>
          <p:cNvPicPr>
            <a:picLocks noChangeAspect="1"/>
          </p:cNvPicPr>
          <p:nvPr/>
        </p:nvPicPr>
        <p:blipFill>
          <a:blip r:embed="rId4"/>
          <a:stretch>
            <a:fillRect/>
          </a:stretch>
        </p:blipFill>
        <p:spPr>
          <a:xfrm>
            <a:off x="467544" y="5157191"/>
            <a:ext cx="8329152" cy="1417159"/>
          </a:xfrm>
          <a:prstGeom prst="rect">
            <a:avLst/>
          </a:prstGeom>
        </p:spPr>
      </p:pic>
    </p:spTree>
    <p:extLst>
      <p:ext uri="{BB962C8B-B14F-4D97-AF65-F5344CB8AC3E}">
        <p14:creationId xmlns:p14="http://schemas.microsoft.com/office/powerpoint/2010/main" val="4007994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8097" y="345954"/>
            <a:ext cx="7886700" cy="1325563"/>
          </a:xfrm>
        </p:spPr>
        <p:txBody>
          <a:bodyPr>
            <a:normAutofit/>
          </a:bodyPr>
          <a:lstStyle/>
          <a:p>
            <a:pPr algn="ctr"/>
            <a:r>
              <a:rPr lang="zh-TW" altLang="en-US" sz="3800" dirty="0"/>
              <a:t>中山大學學術</a:t>
            </a:r>
            <a:r>
              <a:rPr lang="zh-TW" altLang="en-US" sz="3800" dirty="0" smtClean="0"/>
              <a:t>倫理線上課程網站</a:t>
            </a:r>
            <a:r>
              <a:rPr lang="en-US" altLang="zh-TW" sz="3800" dirty="0" smtClean="0"/>
              <a:t/>
            </a:r>
            <a:br>
              <a:rPr lang="en-US" altLang="zh-TW" sz="3800" dirty="0" smtClean="0"/>
            </a:br>
            <a:r>
              <a:rPr lang="en-US" altLang="zh-TW" sz="3800" dirty="0"/>
              <a:t>http://ethics.nctu.edu.tw/</a:t>
            </a:r>
            <a:endParaRPr lang="zh-TW" altLang="en-US" sz="3800" dirty="0"/>
          </a:p>
        </p:txBody>
      </p:sp>
      <p:pic>
        <p:nvPicPr>
          <p:cNvPr id="8" name="圖片 7"/>
          <p:cNvPicPr>
            <a:picLocks noChangeAspect="1"/>
          </p:cNvPicPr>
          <p:nvPr/>
        </p:nvPicPr>
        <p:blipFill>
          <a:blip r:embed="rId2"/>
          <a:stretch>
            <a:fillRect/>
          </a:stretch>
        </p:blipFill>
        <p:spPr>
          <a:xfrm>
            <a:off x="251520" y="1916832"/>
            <a:ext cx="4392488" cy="1224136"/>
          </a:xfrm>
          <a:prstGeom prst="rect">
            <a:avLst/>
          </a:prstGeom>
        </p:spPr>
      </p:pic>
      <p:pic>
        <p:nvPicPr>
          <p:cNvPr id="9" name="圖片 8"/>
          <p:cNvPicPr>
            <a:picLocks noChangeAspect="1"/>
          </p:cNvPicPr>
          <p:nvPr/>
        </p:nvPicPr>
        <p:blipFill>
          <a:blip r:embed="rId3"/>
          <a:stretch>
            <a:fillRect/>
          </a:stretch>
        </p:blipFill>
        <p:spPr>
          <a:xfrm>
            <a:off x="4779132" y="1715707"/>
            <a:ext cx="3695167" cy="2850522"/>
          </a:xfrm>
          <a:prstGeom prst="rect">
            <a:avLst/>
          </a:prstGeom>
        </p:spPr>
      </p:pic>
      <p:pic>
        <p:nvPicPr>
          <p:cNvPr id="10" name="圖片 9"/>
          <p:cNvPicPr>
            <a:picLocks noChangeAspect="1"/>
          </p:cNvPicPr>
          <p:nvPr/>
        </p:nvPicPr>
        <p:blipFill>
          <a:blip r:embed="rId4"/>
          <a:stretch>
            <a:fillRect/>
          </a:stretch>
        </p:blipFill>
        <p:spPr>
          <a:xfrm>
            <a:off x="251520" y="3505709"/>
            <a:ext cx="8557168" cy="3006337"/>
          </a:xfrm>
          <a:prstGeom prst="rect">
            <a:avLst/>
          </a:prstGeom>
        </p:spPr>
      </p:pic>
    </p:spTree>
    <p:extLst>
      <p:ext uri="{BB962C8B-B14F-4D97-AF65-F5344CB8AC3E}">
        <p14:creationId xmlns:p14="http://schemas.microsoft.com/office/powerpoint/2010/main" val="1750468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ctrTitle"/>
          </p:nvPr>
        </p:nvSpPr>
        <p:spPr>
          <a:xfrm>
            <a:off x="611560" y="1196752"/>
            <a:ext cx="7776864" cy="1368152"/>
          </a:xfrm>
        </p:spPr>
        <p:txBody>
          <a:bodyPr anchor="t">
            <a:normAutofit/>
          </a:bodyPr>
          <a:lstStyle/>
          <a:p>
            <a:pPr>
              <a:lnSpc>
                <a:spcPct val="150000"/>
              </a:lnSpc>
              <a:tabLst>
                <a:tab pos="1528763" algn="l"/>
              </a:tabLst>
            </a:pPr>
            <a:r>
              <a:rPr lang="zh-TW" altLang="zh-TW" sz="5000" dirty="0" smtClean="0"/>
              <a:t>中山大學理學院</a:t>
            </a:r>
            <a:endParaRPr lang="zh-TW" altLang="en-US" sz="5000" dirty="0"/>
          </a:p>
        </p:txBody>
      </p:sp>
      <p:sp>
        <p:nvSpPr>
          <p:cNvPr id="2" name="副標題 1"/>
          <p:cNvSpPr>
            <a:spLocks noGrp="1"/>
          </p:cNvSpPr>
          <p:nvPr>
            <p:ph type="subTitle" idx="1"/>
          </p:nvPr>
        </p:nvSpPr>
        <p:spPr>
          <a:xfrm>
            <a:off x="611560" y="2924944"/>
            <a:ext cx="8136904" cy="964704"/>
          </a:xfrm>
        </p:spPr>
        <p:txBody>
          <a:bodyPr>
            <a:noAutofit/>
          </a:bodyPr>
          <a:lstStyle/>
          <a:p>
            <a:pPr>
              <a:lnSpc>
                <a:spcPct val="100000"/>
              </a:lnSpc>
              <a:spcBef>
                <a:spcPts val="0"/>
              </a:spcBef>
            </a:pPr>
            <a:r>
              <a:rPr lang="zh-TW" altLang="en-US" sz="5200" dirty="0">
                <a:solidFill>
                  <a:srgbClr val="0000FF"/>
                </a:solidFill>
                <a:effectLst>
                  <a:outerShdw blurRad="38100" dist="38100" dir="2700000" algn="tl">
                    <a:srgbClr val="000000">
                      <a:alpha val="43137"/>
                    </a:srgbClr>
                  </a:outerShdw>
                </a:effectLst>
                <a:cs typeface="+mj-cs"/>
              </a:rPr>
              <a:t>理學院 教室借用注意事項</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1"/>
          </a:xfrm>
        </p:spPr>
        <p:txBody>
          <a:bodyPr/>
          <a:lstStyle/>
          <a:p>
            <a:pPr algn="ctr"/>
            <a:r>
              <a:rPr lang="zh-TW" altLang="en-US" dirty="0"/>
              <a:t>教室</a:t>
            </a:r>
            <a:r>
              <a:rPr lang="zh-TW" altLang="en-US" dirty="0" smtClean="0"/>
              <a:t>借用</a:t>
            </a:r>
            <a:r>
              <a:rPr lang="en-US" altLang="zh-TW" dirty="0" smtClean="0"/>
              <a:t>-</a:t>
            </a:r>
            <a:r>
              <a:rPr lang="zh-TW" altLang="en-US" dirty="0" smtClean="0"/>
              <a:t>注意事項</a:t>
            </a:r>
            <a:endParaRPr lang="zh-TW" altLang="en-US" dirty="0"/>
          </a:p>
        </p:txBody>
      </p:sp>
      <p:sp>
        <p:nvSpPr>
          <p:cNvPr id="3" name="內容版面配置區 2"/>
          <p:cNvSpPr>
            <a:spLocks noGrp="1"/>
          </p:cNvSpPr>
          <p:nvPr>
            <p:ph idx="1"/>
          </p:nvPr>
        </p:nvSpPr>
        <p:spPr>
          <a:xfrm>
            <a:off x="467544" y="1340768"/>
            <a:ext cx="8229600" cy="4896544"/>
          </a:xfrm>
        </p:spPr>
        <p:txBody>
          <a:bodyPr>
            <a:noAutofit/>
          </a:bodyPr>
          <a:lstStyle/>
          <a:p>
            <a:pPr marL="0">
              <a:lnSpc>
                <a:spcPct val="100000"/>
              </a:lnSpc>
              <a:spcBef>
                <a:spcPts val="0"/>
              </a:spcBef>
            </a:pPr>
            <a:r>
              <a:rPr lang="zh-TW" altLang="en-US" dirty="0" smtClean="0"/>
              <a:t>教室借用請先於一週前填寫：</a:t>
            </a:r>
            <a:endParaRPr lang="en-US" altLang="zh-TW" dirty="0" smtClean="0"/>
          </a:p>
          <a:p>
            <a:pPr marL="457200" lvl="2">
              <a:lnSpc>
                <a:spcPct val="100000"/>
              </a:lnSpc>
              <a:spcBef>
                <a:spcPts val="0"/>
              </a:spcBef>
            </a:pPr>
            <a:r>
              <a:rPr lang="zh-TW" altLang="en-US" sz="2800" dirty="0" smtClean="0">
                <a:solidFill>
                  <a:srgbClr val="0000FF"/>
                </a:solidFill>
              </a:rPr>
              <a:t>理學院使用場地申請單</a:t>
            </a:r>
            <a:endParaRPr lang="en-US" altLang="zh-TW" sz="2800" dirty="0" smtClean="0">
              <a:solidFill>
                <a:srgbClr val="0000FF"/>
              </a:solidFill>
            </a:endParaRPr>
          </a:p>
          <a:p>
            <a:pPr marL="457200" lvl="2">
              <a:lnSpc>
                <a:spcPct val="100000"/>
              </a:lnSpc>
              <a:spcBef>
                <a:spcPts val="0"/>
              </a:spcBef>
            </a:pPr>
            <a:r>
              <a:rPr lang="zh-TW" altLang="en-US" sz="2800" dirty="0">
                <a:solidFill>
                  <a:srgbClr val="0000FF"/>
                </a:solidFill>
              </a:rPr>
              <a:t>理學院場地設備使用切結</a:t>
            </a:r>
            <a:r>
              <a:rPr lang="zh-TW" altLang="en-US" sz="2800" dirty="0" smtClean="0">
                <a:solidFill>
                  <a:srgbClr val="0000FF"/>
                </a:solidFill>
              </a:rPr>
              <a:t>書</a:t>
            </a:r>
            <a:endParaRPr lang="en-US" altLang="zh-TW" sz="2800" dirty="0" smtClean="0">
              <a:solidFill>
                <a:srgbClr val="0000FF"/>
              </a:solidFill>
            </a:endParaRPr>
          </a:p>
          <a:p>
            <a:pPr marL="457200" lvl="2">
              <a:lnSpc>
                <a:spcPct val="100000"/>
              </a:lnSpc>
              <a:spcBef>
                <a:spcPts val="0"/>
              </a:spcBef>
            </a:pPr>
            <a:r>
              <a:rPr lang="zh-TW" altLang="en-US" sz="2800" dirty="0" smtClean="0"/>
              <a:t>若</a:t>
            </a:r>
            <a:r>
              <a:rPr lang="zh-TW" altLang="en-US" sz="2800" dirty="0" smtClean="0">
                <a:solidFill>
                  <a:srgbClr val="FF0000"/>
                </a:solidFill>
              </a:rPr>
              <a:t>週末</a:t>
            </a:r>
            <a:r>
              <a:rPr lang="zh-TW" altLang="en-US" sz="2800" dirty="0" smtClean="0"/>
              <a:t>借用：加填</a:t>
            </a:r>
            <a:r>
              <a:rPr lang="en-US" altLang="zh-TW" sz="2800" dirty="0" smtClean="0"/>
              <a:t>『</a:t>
            </a:r>
            <a:r>
              <a:rPr lang="zh-TW" altLang="en-US" sz="2800" dirty="0" smtClean="0">
                <a:solidFill>
                  <a:srgbClr val="FF0000"/>
                </a:solidFill>
              </a:rPr>
              <a:t>理學院</a:t>
            </a:r>
            <a:r>
              <a:rPr lang="zh-TW" altLang="en-US" sz="2800" dirty="0">
                <a:solidFill>
                  <a:srgbClr val="FF0000"/>
                </a:solidFill>
              </a:rPr>
              <a:t>中庭大門開放申請</a:t>
            </a:r>
            <a:r>
              <a:rPr lang="zh-TW" altLang="en-US" sz="2800" dirty="0" smtClean="0">
                <a:solidFill>
                  <a:srgbClr val="FF0000"/>
                </a:solidFill>
              </a:rPr>
              <a:t>單</a:t>
            </a:r>
            <a:r>
              <a:rPr lang="en-US" altLang="zh-TW" sz="2800" dirty="0" smtClean="0"/>
              <a:t>』</a:t>
            </a:r>
          </a:p>
          <a:p>
            <a:pPr marL="457200" lvl="2" indent="0">
              <a:lnSpc>
                <a:spcPct val="100000"/>
              </a:lnSpc>
              <a:spcBef>
                <a:spcPts val="0"/>
              </a:spcBef>
              <a:buNone/>
            </a:pPr>
            <a:r>
              <a:rPr lang="zh-TW" altLang="en-US" sz="2800" dirty="0" smtClean="0"/>
              <a:t>送理學院辦妥借用事宜，並依據「理學院場地收費一覽表」酌情收費。</a:t>
            </a:r>
            <a:endParaRPr lang="en-US" altLang="zh-TW" sz="2800" dirty="0" smtClean="0"/>
          </a:p>
          <a:p>
            <a:pPr marL="0">
              <a:lnSpc>
                <a:spcPct val="100000"/>
              </a:lnSpc>
              <a:spcBef>
                <a:spcPts val="0"/>
              </a:spcBef>
            </a:pPr>
            <a:r>
              <a:rPr lang="zh-TW" altLang="en-US" dirty="0" smtClean="0"/>
              <a:t>相關</a:t>
            </a:r>
            <a:r>
              <a:rPr lang="zh-TW" altLang="en-US" dirty="0"/>
              <a:t>申請表單</a:t>
            </a:r>
            <a:r>
              <a:rPr lang="zh-TW" altLang="en-US" dirty="0" smtClean="0"/>
              <a:t>及</a:t>
            </a:r>
            <a:r>
              <a:rPr lang="zh-TW" altLang="en-US" dirty="0"/>
              <a:t>收費</a:t>
            </a:r>
            <a:r>
              <a:rPr lang="zh-TW" altLang="en-US" dirty="0" smtClean="0"/>
              <a:t>一覽表請至理學院網站下載。</a:t>
            </a:r>
            <a:endParaRPr lang="en-US" altLang="zh-TW" dirty="0" smtClean="0"/>
          </a:p>
          <a:p>
            <a:pPr marL="457200" lvl="2" indent="0">
              <a:lnSpc>
                <a:spcPct val="100000"/>
              </a:lnSpc>
              <a:spcBef>
                <a:spcPts val="0"/>
              </a:spcBef>
              <a:buNone/>
            </a:pPr>
            <a:r>
              <a:rPr lang="zh-TW" altLang="en-US" sz="2800" dirty="0" smtClean="0">
                <a:solidFill>
                  <a:srgbClr val="7030A0"/>
                </a:solidFill>
              </a:rPr>
              <a:t>理學院網站首頁</a:t>
            </a:r>
            <a:r>
              <a:rPr lang="zh-TW" altLang="en-US" sz="2800" dirty="0">
                <a:solidFill>
                  <a:srgbClr val="7030A0"/>
                </a:solidFill>
              </a:rPr>
              <a:t> </a:t>
            </a:r>
            <a:r>
              <a:rPr lang="en-US" altLang="zh-TW" sz="2800" dirty="0" smtClean="0">
                <a:solidFill>
                  <a:srgbClr val="7030A0"/>
                </a:solidFill>
                <a:hlinkClick r:id="rId2"/>
              </a:rPr>
              <a:t>http</a:t>
            </a:r>
            <a:r>
              <a:rPr lang="en-US" altLang="zh-TW" sz="2800" dirty="0">
                <a:solidFill>
                  <a:srgbClr val="7030A0"/>
                </a:solidFill>
                <a:hlinkClick r:id="rId2"/>
              </a:rPr>
              <a:t>://science.nsysu.edu.tw</a:t>
            </a:r>
            <a:r>
              <a:rPr lang="en-US" altLang="zh-TW" sz="2800" dirty="0" smtClean="0">
                <a:solidFill>
                  <a:srgbClr val="7030A0"/>
                </a:solidFill>
                <a:hlinkClick r:id="rId2"/>
              </a:rPr>
              <a:t>/</a:t>
            </a:r>
            <a:r>
              <a:rPr lang="zh-TW" altLang="en-US" sz="2800" dirty="0" smtClean="0">
                <a:solidFill>
                  <a:srgbClr val="7030A0"/>
                </a:solidFill>
              </a:rPr>
              <a:t> </a:t>
            </a:r>
            <a:endParaRPr lang="en-US" altLang="zh-TW" sz="2800" dirty="0">
              <a:solidFill>
                <a:srgbClr val="7030A0"/>
              </a:solidFill>
            </a:endParaRPr>
          </a:p>
          <a:p>
            <a:pPr marL="3200400" lvl="8" indent="0">
              <a:lnSpc>
                <a:spcPct val="100000"/>
              </a:lnSpc>
              <a:spcBef>
                <a:spcPts val="0"/>
              </a:spcBef>
              <a:buNone/>
            </a:pP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左方</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表單下載</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場地</a:t>
            </a:r>
            <a:r>
              <a:rPr lang="zh-TW" altLang="en-US" sz="2800" b="1" dirty="0" smtClean="0">
                <a:solidFill>
                  <a:srgbClr val="7030A0"/>
                </a:solidFill>
                <a:latin typeface="微軟正黑體" panose="020B0604030504040204" pitchFamily="34" charset="-120"/>
                <a:ea typeface="微軟正黑體" panose="020B0604030504040204" pitchFamily="34" charset="-120"/>
              </a:rPr>
              <a:t>租借</a:t>
            </a:r>
            <a:endParaRPr lang="en-US" altLang="zh-TW" sz="2800" b="1" dirty="0">
              <a:solidFill>
                <a:srgbClr val="7030A0"/>
              </a:solidFill>
              <a:latin typeface="微軟正黑體" panose="020B0604030504040204" pitchFamily="34" charset="-120"/>
              <a:ea typeface="微軟正黑體" panose="020B0604030504040204" pitchFamily="34" charset="-120"/>
            </a:endParaRPr>
          </a:p>
          <a:p>
            <a:pPr marL="0">
              <a:lnSpc>
                <a:spcPct val="100000"/>
              </a:lnSpc>
              <a:spcBef>
                <a:spcPts val="0"/>
              </a:spcBef>
            </a:pPr>
            <a:r>
              <a:rPr lang="zh-TW" altLang="en-US" dirty="0" smtClean="0"/>
              <a:t>聯絡人</a:t>
            </a:r>
            <a:r>
              <a:rPr lang="zh-TW" altLang="en-US" dirty="0"/>
              <a:t>：王桂英小姐，分機</a:t>
            </a:r>
            <a:r>
              <a:rPr lang="en-US" altLang="zh-TW" dirty="0"/>
              <a:t>3506</a:t>
            </a:r>
            <a:r>
              <a:rPr lang="zh-TW" altLang="en-US" dirty="0"/>
              <a:t>（理學院</a:t>
            </a:r>
            <a:r>
              <a:rPr lang="zh-TW" altLang="en-US" dirty="0" smtClean="0"/>
              <a:t>）</a:t>
            </a:r>
            <a:endParaRPr lang="en-US" altLang="zh-TW" dirty="0" smtClean="0"/>
          </a:p>
          <a:p>
            <a:pPr marL="1703388" lvl="8" indent="0">
              <a:lnSpc>
                <a:spcPct val="100000"/>
              </a:lnSpc>
              <a:spcBef>
                <a:spcPts val="0"/>
              </a:spcBef>
              <a:buNone/>
            </a:pPr>
            <a:r>
              <a:rPr lang="zh-TW" altLang="en-US" sz="2800" b="1" dirty="0">
                <a:latin typeface="微軟正黑體" panose="020B0604030504040204" pitchFamily="34" charset="-120"/>
                <a:ea typeface="微軟正黑體" panose="020B0604030504040204" pitchFamily="34" charset="-120"/>
              </a:rPr>
              <a:t>高慧霖先生，分機</a:t>
            </a:r>
            <a:r>
              <a:rPr lang="en-US" altLang="zh-TW" sz="2800" b="1" dirty="0">
                <a:latin typeface="微軟正黑體" panose="020B0604030504040204" pitchFamily="34" charset="-120"/>
                <a:ea typeface="微軟正黑體" panose="020B0604030504040204" pitchFamily="34" charset="-120"/>
              </a:rPr>
              <a:t>3504</a:t>
            </a:r>
            <a:r>
              <a:rPr lang="zh-TW" altLang="en-US" sz="2800" b="1" dirty="0">
                <a:latin typeface="微軟正黑體" panose="020B0604030504040204" pitchFamily="34" charset="-120"/>
                <a:ea typeface="微軟正黑體" panose="020B0604030504040204" pitchFamily="34" charset="-120"/>
              </a:rPr>
              <a:t>（管理員）</a:t>
            </a:r>
            <a:endParaRPr lang="en-US" altLang="zh-TW" sz="2800" b="1" dirty="0">
              <a:latin typeface="微軟正黑體" panose="020B0604030504040204" pitchFamily="34" charset="-120"/>
              <a:ea typeface="微軟正黑體" panose="020B0604030504040204" pitchFamily="34" charset="-120"/>
            </a:endParaRPr>
          </a:p>
          <a:p>
            <a:pPr marL="0" indent="0">
              <a:buNone/>
            </a:pPr>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3055330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endParaRPr lang="zh-TW" altLang="en-US"/>
          </a:p>
        </p:txBody>
      </p:sp>
      <p:pic>
        <p:nvPicPr>
          <p:cNvPr id="3" name="圖片 2"/>
          <p:cNvPicPr>
            <a:picLocks noChangeAspect="1"/>
          </p:cNvPicPr>
          <p:nvPr/>
        </p:nvPicPr>
        <p:blipFill>
          <a:blip r:embed="rId2"/>
          <a:stretch>
            <a:fillRect/>
          </a:stretch>
        </p:blipFill>
        <p:spPr>
          <a:xfrm>
            <a:off x="628650" y="188640"/>
            <a:ext cx="7886700" cy="6481150"/>
          </a:xfrm>
          <a:prstGeom prst="rect">
            <a:avLst/>
          </a:prstGeom>
        </p:spPr>
      </p:pic>
      <p:sp>
        <p:nvSpPr>
          <p:cNvPr id="6" name="向右箭號 5"/>
          <p:cNvSpPr/>
          <p:nvPr/>
        </p:nvSpPr>
        <p:spPr>
          <a:xfrm>
            <a:off x="2195736" y="4001294"/>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向右箭號 6"/>
          <p:cNvSpPr/>
          <p:nvPr/>
        </p:nvSpPr>
        <p:spPr>
          <a:xfrm>
            <a:off x="2195736" y="4581128"/>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右箭號 7"/>
          <p:cNvSpPr/>
          <p:nvPr/>
        </p:nvSpPr>
        <p:spPr>
          <a:xfrm>
            <a:off x="2195736" y="6329363"/>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13281995"/>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1-白底藍框">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佈景主題3" id="{EEE6BBB4-E18D-448A-BEC0-3D5113DBE347}" vid="{547D75A3-4911-4006-B3DF-B38AE618CD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20D7911-0CAB-4AEF-86EF-CEB0DF3661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佈景主題1-白底藍框</Template>
  <TotalTime>0</TotalTime>
  <Words>685</Words>
  <Application>Microsoft Office PowerPoint</Application>
  <PresentationFormat>如螢幕大小 (4:3)</PresentationFormat>
  <Paragraphs>54</Paragraphs>
  <Slides>13</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13</vt:i4>
      </vt:variant>
    </vt:vector>
  </HeadingPairs>
  <TitlesOfParts>
    <vt:vector size="20" baseType="lpstr">
      <vt:lpstr>微軟正黑體</vt:lpstr>
      <vt:lpstr>新細明體</vt:lpstr>
      <vt:lpstr>Arial</vt:lpstr>
      <vt:lpstr>Calibri</vt:lpstr>
      <vt:lpstr>Times New Roman</vt:lpstr>
      <vt:lpstr>Wingdings</vt:lpstr>
      <vt:lpstr>佈景主題1-白底藍框</vt:lpstr>
      <vt:lpstr>中山大學 理學院 106-1學期教學助理TA培訓 106/09/29(星期五)</vt:lpstr>
      <vt:lpstr>教學助理TA培訓</vt:lpstr>
      <vt:lpstr>教務處 教學助理TA培訓 線上課程</vt:lpstr>
      <vt:lpstr>中山大學 「學術研究倫理」課程</vt:lpstr>
      <vt:lpstr>中山大學學術倫理課程 線上課程</vt:lpstr>
      <vt:lpstr>中山大學學術倫理線上課程網站 http://ethics.nctu.edu.tw/</vt:lpstr>
      <vt:lpstr>中山大學理學院</vt:lpstr>
      <vt:lpstr>教室借用-注意事項</vt:lpstr>
      <vt:lpstr>PowerPoint 簡報</vt:lpstr>
      <vt:lpstr>PowerPoint 簡報</vt:lpstr>
      <vt:lpstr>PowerPoint 簡報</vt:lpstr>
      <vt:lpstr>PowerPoint 簡報</vt:lpstr>
      <vt:lpstr>教室使用-注意事項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2012-04-19T01:52:41Z</dcterms:created>
  <dcterms:modified xsi:type="dcterms:W3CDTF">2017-10-24T02:18:33Z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TC010362649</vt:lpwstr>
  </property>
</Properties>
</file>