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sldIdLst>
    <p:sldId id="256" r:id="rId2"/>
    <p:sldId id="263" r:id="rId3"/>
    <p:sldId id="262" r:id="rId4"/>
    <p:sldId id="257" r:id="rId5"/>
    <p:sldId id="261" r:id="rId6"/>
    <p:sldId id="258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9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7589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559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799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192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097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794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0899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3817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28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478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8076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9C1F4-0139-407F-9B94-FC42D9BFEBC2}" type="datetimeFigureOut">
              <a:rPr lang="zh-TW" altLang="en-US" smtClean="0"/>
              <a:t>2016/9/21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7E63B-9B27-4B29-8761-AB2E1F2C7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094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Ø"/>
        <a:defRPr sz="2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002060"/>
        </a:buClr>
        <a:buFont typeface="Wingdings" panose="05000000000000000000" pitchFamily="2" charset="2"/>
        <a:buChar char="p"/>
        <a:defRPr sz="2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理學院</a:t>
            </a:r>
            <a:r>
              <a:rPr lang="en-US" altLang="zh-TW" sz="4800" dirty="0"/>
              <a:t/>
            </a:r>
            <a:br>
              <a:rPr lang="en-US" altLang="zh-TW" sz="4800" dirty="0"/>
            </a:br>
            <a:r>
              <a:rPr lang="en-US" altLang="zh-TW" sz="4800" dirty="0" smtClean="0"/>
              <a:t>105-1</a:t>
            </a:r>
            <a:r>
              <a:rPr lang="zh-TW" altLang="en-US" sz="4800" dirty="0" smtClean="0"/>
              <a:t>教學助理</a:t>
            </a:r>
            <a:r>
              <a:rPr lang="en-US" altLang="zh-TW" sz="4800" dirty="0" smtClean="0"/>
              <a:t>TA</a:t>
            </a:r>
            <a:r>
              <a:rPr lang="zh-TW" altLang="en-US" sz="4800" dirty="0" smtClean="0"/>
              <a:t>培訓</a:t>
            </a:r>
            <a:r>
              <a:rPr lang="en-US" altLang="zh-TW" sz="4800" dirty="0" smtClean="0"/>
              <a:t/>
            </a:r>
            <a:br>
              <a:rPr lang="en-US" altLang="zh-TW" sz="4800" dirty="0" smtClean="0"/>
            </a:br>
            <a:r>
              <a:rPr lang="zh-TW" altLang="en-US" sz="4800" dirty="0" smtClean="0"/>
              <a:t>報告事項</a:t>
            </a:r>
            <a:endParaRPr lang="zh-TW" altLang="en-US" sz="4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4020328"/>
            <a:ext cx="6858000" cy="1655762"/>
          </a:xfrm>
        </p:spPr>
        <p:txBody>
          <a:bodyPr>
            <a:normAutofit/>
          </a:bodyPr>
          <a:lstStyle/>
          <a:p>
            <a:r>
              <a:rPr lang="zh-TW" altLang="en-US" sz="3000" dirty="0" smtClean="0"/>
              <a:t>日期：</a:t>
            </a:r>
            <a:r>
              <a:rPr lang="en-US" altLang="zh-TW" sz="3000" dirty="0" smtClean="0"/>
              <a:t>105/09/22(</a:t>
            </a:r>
            <a:r>
              <a:rPr lang="zh-TW" altLang="en-US" sz="3000" dirty="0" smtClean="0"/>
              <a:t>星期</a:t>
            </a:r>
            <a:r>
              <a:rPr lang="zh-TW" altLang="en-US" sz="3000" dirty="0"/>
              <a:t>四</a:t>
            </a:r>
            <a:r>
              <a:rPr lang="en-US" altLang="zh-TW" sz="3000" dirty="0" smtClean="0"/>
              <a:t>)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389225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教學助理</a:t>
            </a:r>
            <a:r>
              <a:rPr lang="en-US" altLang="zh-TW" dirty="0"/>
              <a:t>TA</a:t>
            </a:r>
            <a:r>
              <a:rPr lang="zh-TW" altLang="en-US" dirty="0"/>
              <a:t>培訓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800" dirty="0"/>
              <a:t>須</a:t>
            </a:r>
            <a:r>
              <a:rPr lang="zh-TW" altLang="zh-TW" sz="3800" dirty="0" smtClean="0"/>
              <a:t>參加</a:t>
            </a:r>
            <a:r>
              <a:rPr lang="zh-TW" altLang="en-US" sz="3800" dirty="0"/>
              <a:t>「</a:t>
            </a:r>
            <a:r>
              <a:rPr lang="zh-TW" altLang="zh-TW" sz="3800" dirty="0" smtClean="0"/>
              <a:t>教務處</a:t>
            </a:r>
            <a:r>
              <a:rPr lang="zh-TW" altLang="en-US" sz="3800" dirty="0" smtClean="0"/>
              <a:t>」＆「</a:t>
            </a:r>
            <a:r>
              <a:rPr lang="zh-TW" altLang="zh-TW" sz="3800" dirty="0" smtClean="0"/>
              <a:t>學院</a:t>
            </a:r>
            <a:r>
              <a:rPr lang="zh-TW" altLang="en-US" sz="3800" dirty="0" smtClean="0"/>
              <a:t>系所」</a:t>
            </a:r>
            <a:r>
              <a:rPr lang="zh-TW" altLang="zh-TW" sz="3800" dirty="0" smtClean="0"/>
              <a:t>之</a:t>
            </a:r>
            <a:r>
              <a:rPr lang="zh-TW" altLang="en-US" sz="3800" dirty="0" smtClean="0"/>
              <a:t>「</a:t>
            </a:r>
            <a:r>
              <a:rPr lang="zh-TW" altLang="zh-TW" sz="3800" dirty="0" smtClean="0"/>
              <a:t>教學</a:t>
            </a:r>
            <a:r>
              <a:rPr lang="zh-TW" altLang="zh-TW" sz="3800" dirty="0"/>
              <a:t>助理培訓</a:t>
            </a:r>
            <a:r>
              <a:rPr lang="zh-TW" altLang="zh-TW" sz="3800" dirty="0" smtClean="0"/>
              <a:t>活動</a:t>
            </a:r>
            <a:r>
              <a:rPr lang="zh-TW" altLang="en-US" sz="3800" dirty="0" smtClean="0"/>
              <a:t>」</a:t>
            </a:r>
            <a:r>
              <a:rPr lang="zh-TW" altLang="zh-TW" sz="3800" dirty="0" smtClean="0"/>
              <a:t>各</a:t>
            </a:r>
            <a:r>
              <a:rPr lang="x-none" altLang="zh-TW" sz="3800" dirty="0"/>
              <a:t>1</a:t>
            </a:r>
            <a:r>
              <a:rPr lang="zh-TW" altLang="zh-TW" sz="3800" dirty="0"/>
              <a:t>場</a:t>
            </a:r>
            <a:r>
              <a:rPr lang="zh-TW" altLang="zh-TW" sz="3800" dirty="0" smtClean="0"/>
              <a:t>，</a:t>
            </a:r>
            <a:r>
              <a:rPr lang="zh-TW" altLang="en-US" sz="3800" dirty="0" smtClean="0"/>
              <a:t>合計</a:t>
            </a:r>
            <a:r>
              <a:rPr lang="zh-TW" altLang="en-US" sz="3800" dirty="0"/>
              <a:t>教務處及學院課程須滿</a:t>
            </a:r>
            <a:r>
              <a:rPr lang="en-US" altLang="zh-TW" sz="3800" dirty="0"/>
              <a:t>8</a:t>
            </a:r>
            <a:r>
              <a:rPr lang="zh-TW" altLang="en-US" sz="3800" dirty="0"/>
              <a:t>小時以上，方能</a:t>
            </a:r>
            <a:r>
              <a:rPr lang="zh-TW" altLang="en-US" sz="3800" dirty="0" smtClean="0"/>
              <a:t>取得教學</a:t>
            </a:r>
            <a:r>
              <a:rPr lang="zh-TW" altLang="en-US" sz="3800" dirty="0"/>
              <a:t>助理資格</a:t>
            </a:r>
            <a:r>
              <a:rPr lang="zh-TW" altLang="en-US" sz="3800" dirty="0" smtClean="0"/>
              <a:t>。</a:t>
            </a:r>
            <a:endParaRPr lang="zh-TW" altLang="en-US" sz="3800" dirty="0"/>
          </a:p>
        </p:txBody>
      </p:sp>
    </p:spTree>
    <p:extLst>
      <p:ext uri="{BB962C8B-B14F-4D97-AF65-F5344CB8AC3E}">
        <p14:creationId xmlns:p14="http://schemas.microsoft.com/office/powerpoint/2010/main" val="3715059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教務處 教學助理</a:t>
            </a:r>
            <a:r>
              <a:rPr lang="en-US" altLang="zh-TW" sz="4000" dirty="0" smtClean="0"/>
              <a:t>TA</a:t>
            </a:r>
            <a:r>
              <a:rPr lang="zh-TW" altLang="en-US" sz="4000" dirty="0" smtClean="0"/>
              <a:t>培訓 線上課程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51" y="1825625"/>
            <a:ext cx="8541834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600" dirty="0" smtClean="0"/>
              <a:t>105-1</a:t>
            </a:r>
            <a:r>
              <a:rPr lang="zh-TW" altLang="en-US" sz="2600" dirty="0" smtClean="0"/>
              <a:t>全</a:t>
            </a:r>
            <a:r>
              <a:rPr lang="zh-TW" altLang="en-US" sz="2600" dirty="0"/>
              <a:t>校教學助理培訓</a:t>
            </a:r>
            <a:r>
              <a:rPr lang="en-US" altLang="zh-TW" sz="2600" dirty="0"/>
              <a:t>(</a:t>
            </a:r>
            <a:r>
              <a:rPr lang="zh-TW" altLang="en-US" sz="2600" dirty="0"/>
              <a:t>教務處主辦</a:t>
            </a:r>
            <a:r>
              <a:rPr lang="en-US" altLang="zh-TW" sz="2600" dirty="0"/>
              <a:t>)</a:t>
            </a:r>
            <a:r>
              <a:rPr lang="zh-TW" altLang="en-US" sz="2600" dirty="0"/>
              <a:t>採線上報名及觀看</a:t>
            </a:r>
            <a:endParaRPr lang="en-US" altLang="zh-TW" sz="2600" dirty="0"/>
          </a:p>
          <a:p>
            <a:r>
              <a:rPr lang="zh-TW" altLang="en-US" sz="2000" dirty="0"/>
              <a:t>開放時間</a:t>
            </a:r>
            <a:r>
              <a:rPr lang="en-US" altLang="zh-TW" sz="2000" dirty="0"/>
              <a:t> 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105/09/19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en-US" sz="2000" dirty="0"/>
              <a:t>一</a:t>
            </a:r>
            <a:r>
              <a:rPr lang="en-US" altLang="zh-TW" sz="2000" dirty="0" smtClean="0"/>
              <a:t>)~105/10/24 (</a:t>
            </a:r>
            <a:r>
              <a:rPr lang="zh-TW" altLang="en-US" sz="2000" dirty="0"/>
              <a:t>一</a:t>
            </a:r>
            <a:r>
              <a:rPr lang="en-US" altLang="zh-TW" sz="2000" dirty="0"/>
              <a:t>)</a:t>
            </a:r>
            <a:r>
              <a:rPr lang="zh-TW" altLang="en-US" sz="2000" dirty="0" smtClean="0"/>
              <a:t>止</a:t>
            </a:r>
            <a:endParaRPr lang="en-US" altLang="zh-TW" sz="2000" dirty="0" smtClean="0"/>
          </a:p>
          <a:p>
            <a:r>
              <a:rPr lang="zh-TW" altLang="en-US" sz="2000" dirty="0" smtClean="0"/>
              <a:t>網址</a:t>
            </a:r>
            <a:r>
              <a:rPr lang="zh-TW" altLang="en-US" sz="2000" dirty="0"/>
              <a:t>：</a:t>
            </a:r>
            <a:r>
              <a:rPr lang="en-US" altLang="zh-TW" sz="2000" dirty="0"/>
              <a:t>http://www.course.acad.nsysu.edu.tw/TAsystem/login.php</a:t>
            </a:r>
          </a:p>
          <a:p>
            <a:pPr marL="457200" lvl="1" indent="0">
              <a:buNone/>
            </a:pPr>
            <a:r>
              <a:rPr lang="zh-TW" altLang="en-US" sz="2000" dirty="0"/>
              <a:t>請學生務必於前述規定期限內</a:t>
            </a:r>
            <a:r>
              <a:rPr lang="zh-TW" altLang="en-US" sz="2000" dirty="0" smtClean="0"/>
              <a:t>至教務處「</a:t>
            </a:r>
            <a:r>
              <a:rPr lang="en-US" altLang="zh-TW" sz="2000" dirty="0" smtClean="0"/>
              <a:t>TA</a:t>
            </a:r>
            <a:r>
              <a:rPr lang="zh-TW" altLang="en-US" sz="2000" dirty="0" smtClean="0"/>
              <a:t>教學</a:t>
            </a:r>
            <a:r>
              <a:rPr lang="zh-TW" altLang="en-US" sz="2000" dirty="0"/>
              <a:t>助理培訓</a:t>
            </a:r>
            <a:r>
              <a:rPr lang="zh-TW" altLang="en-US" sz="2000" dirty="0" smtClean="0"/>
              <a:t>資訊網」</a:t>
            </a:r>
            <a:endParaRPr lang="zh-TW" altLang="en-US" sz="2000" dirty="0"/>
          </a:p>
          <a:p>
            <a:pPr marL="457200" lvl="1" indent="0">
              <a:buNone/>
            </a:pPr>
            <a:r>
              <a:rPr lang="zh-TW" altLang="en-US" sz="2000" dirty="0" smtClean="0"/>
              <a:t>線上報名、線</a:t>
            </a:r>
            <a:r>
              <a:rPr lang="zh-TW" altLang="en-US" sz="2000" dirty="0"/>
              <a:t>上觀看、線上</a:t>
            </a:r>
            <a:r>
              <a:rPr lang="zh-TW" altLang="en-US" sz="2000" dirty="0" smtClean="0"/>
              <a:t>測驗 </a:t>
            </a:r>
            <a:r>
              <a:rPr lang="en-US" altLang="zh-TW" sz="2000" dirty="0" smtClean="0"/>
              <a:t>(</a:t>
            </a:r>
            <a:r>
              <a:rPr lang="zh-TW" altLang="en-US" sz="2000" dirty="0"/>
              <a:t>報名後請點選影音課程即可觀看</a:t>
            </a:r>
            <a:r>
              <a:rPr lang="en-US" altLang="zh-TW" sz="2000" dirty="0"/>
              <a:t>)</a:t>
            </a:r>
            <a:r>
              <a:rPr lang="zh-TW" altLang="en-US" sz="2000" dirty="0"/>
              <a:t>。</a:t>
            </a:r>
            <a:endParaRPr lang="en-US" altLang="zh-TW" sz="2000" dirty="0"/>
          </a:p>
          <a:p>
            <a:r>
              <a:rPr lang="zh-TW" altLang="en-US" sz="2000" dirty="0"/>
              <a:t>同時自本學期起，教務處課程將不開放補課。</a:t>
            </a:r>
            <a:endParaRPr lang="en-US" altLang="zh-TW" sz="2000" dirty="0"/>
          </a:p>
          <a:p>
            <a:r>
              <a:rPr lang="zh-TW" altLang="en-US" sz="2000" dirty="0"/>
              <a:t>承辦人：教務處教學發展中心王苡晴小姐，分機</a:t>
            </a:r>
            <a:r>
              <a:rPr lang="en-US" altLang="zh-TW" sz="2000" dirty="0"/>
              <a:t>2 1 6 2 </a:t>
            </a:r>
            <a:r>
              <a:rPr lang="zh-TW" altLang="en-US" sz="20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679435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6671" y="289932"/>
            <a:ext cx="8139767" cy="1325563"/>
          </a:xfrm>
        </p:spPr>
        <p:txBody>
          <a:bodyPr/>
          <a:lstStyle/>
          <a:p>
            <a:pPr algn="ctr"/>
            <a:r>
              <a:rPr lang="zh-TW" altLang="en-US" dirty="0"/>
              <a:t>中山大學學術研究倫理教育研習課程實施要點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6771" y="1583473"/>
            <a:ext cx="7897762" cy="476868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  <a:tabLst>
                <a:tab pos="981075" algn="l"/>
              </a:tabLst>
            </a:pPr>
            <a:r>
              <a:rPr lang="zh-TW" altLang="en-US" sz="2600" dirty="0" smtClean="0"/>
              <a:t>本校</a:t>
            </a:r>
            <a:r>
              <a:rPr lang="zh-TW" altLang="en-US" sz="2600" dirty="0"/>
              <a:t>為提升碩、博士班學生研究倫理之素養，具備從事學術研究</a:t>
            </a:r>
            <a:r>
              <a:rPr lang="zh-TW" altLang="en-US" sz="2600" dirty="0" smtClean="0"/>
              <a:t>工作</a:t>
            </a:r>
            <a:r>
              <a:rPr lang="zh-TW" altLang="en-US" sz="2600" dirty="0"/>
              <a:t>所需的正確倫理認知與態度，特訂定「學術研究倫理教育」課程（以下簡稱本課程）實施辦法。</a:t>
            </a:r>
            <a:endParaRPr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600" dirty="0" smtClean="0"/>
              <a:t>自 </a:t>
            </a:r>
            <a:r>
              <a:rPr lang="en-US" altLang="zh-TW" sz="2600" dirty="0"/>
              <a:t>104</a:t>
            </a:r>
            <a:r>
              <a:rPr lang="zh-TW" altLang="en-US" sz="2600" dirty="0"/>
              <a:t>學年度起入學之碩士班（含碩士在職專班</a:t>
            </a:r>
            <a:r>
              <a:rPr lang="zh-TW" altLang="en-US" sz="2600" dirty="0" smtClean="0"/>
              <a:t>）、博士</a:t>
            </a:r>
            <a:r>
              <a:rPr lang="zh-TW" altLang="en-US" sz="2600" dirty="0"/>
              <a:t>班學生，以</a:t>
            </a:r>
            <a:r>
              <a:rPr lang="zh-TW" altLang="en-US" sz="2600" dirty="0">
                <a:solidFill>
                  <a:srgbClr val="0000FF"/>
                </a:solidFill>
              </a:rPr>
              <a:t>入學第一學年結束前修習本課程為原則</a:t>
            </a:r>
            <a:r>
              <a:rPr lang="zh-TW" altLang="en-US" sz="2600" dirty="0"/>
              <a:t>。 未通過者，不得申請學位考試。</a:t>
            </a:r>
            <a:endParaRPr lang="en-US" altLang="zh-TW" sz="2600" dirty="0" smtClean="0"/>
          </a:p>
          <a:p>
            <a:endParaRPr lang="en-US" altLang="zh-TW" dirty="0" smtClean="0"/>
          </a:p>
          <a:p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425066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1742" y="275917"/>
            <a:ext cx="7890882" cy="950717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/>
              <a:t>中山大學</a:t>
            </a:r>
            <a:r>
              <a:rPr lang="zh-TW" altLang="en-US" dirty="0" smtClean="0"/>
              <a:t>學術倫理課程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4044" y="1048216"/>
            <a:ext cx="8370385" cy="543064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zh-TW" altLang="en-US" sz="7200" dirty="0"/>
              <a:t>採行教育部推行「校園學術倫理教育與機制發展計畫」之數位</a:t>
            </a:r>
            <a:r>
              <a:rPr lang="zh-TW" altLang="en-US" sz="7200" dirty="0" smtClean="0"/>
              <a:t>課程</a:t>
            </a:r>
            <a:endParaRPr lang="en-US" altLang="zh-TW" sz="7200" dirty="0" smtClean="0"/>
          </a:p>
          <a:p>
            <a:pPr marL="357188" indent="-357188">
              <a:spcBef>
                <a:spcPts val="0"/>
              </a:spcBef>
              <a:buFont typeface="+mj-lt"/>
              <a:buAutoNum type="arabicPeriod"/>
            </a:pPr>
            <a:r>
              <a:rPr lang="zh-TW" altLang="en-US" sz="6400" dirty="0" smtClean="0"/>
              <a:t>該</a:t>
            </a:r>
            <a:r>
              <a:rPr lang="zh-TW" altLang="en-US" sz="6400" dirty="0"/>
              <a:t>數位課程網站</a:t>
            </a:r>
            <a:r>
              <a:rPr lang="zh-TW" altLang="en-US" sz="6400" dirty="0" smtClean="0"/>
              <a:t>於</a:t>
            </a:r>
            <a:r>
              <a:rPr lang="en-US" altLang="zh-TW" sz="6400" dirty="0" smtClean="0"/>
              <a:t>104/09/14</a:t>
            </a:r>
            <a:r>
              <a:rPr lang="zh-TW" altLang="en-US" sz="6400" dirty="0" smtClean="0"/>
              <a:t>（</a:t>
            </a:r>
            <a:r>
              <a:rPr lang="zh-TW" altLang="en-US" sz="6400" dirty="0"/>
              <a:t>一）中午</a:t>
            </a:r>
            <a:r>
              <a:rPr lang="en-US" altLang="zh-TW" sz="6400" dirty="0"/>
              <a:t>12</a:t>
            </a:r>
            <a:r>
              <a:rPr lang="zh-TW" altLang="en-US" sz="6400" dirty="0"/>
              <a:t>時起</a:t>
            </a:r>
            <a:r>
              <a:rPr lang="zh-TW" altLang="en-US" sz="6400" dirty="0" smtClean="0"/>
              <a:t>開放：</a:t>
            </a:r>
            <a:endParaRPr lang="en-US" altLang="zh-TW" sz="6400" dirty="0" smtClean="0"/>
          </a:p>
          <a:p>
            <a:pPr marL="357188" lvl="1" indent="0">
              <a:spcBef>
                <a:spcPts val="0"/>
              </a:spcBef>
              <a:buNone/>
            </a:pPr>
            <a:r>
              <a:rPr lang="zh-TW" altLang="en-US" sz="8400" dirty="0" smtClean="0">
                <a:solidFill>
                  <a:srgbClr val="0000FF"/>
                </a:solidFill>
              </a:rPr>
              <a:t>學術論理線上課程系統</a:t>
            </a:r>
            <a:r>
              <a:rPr lang="zh-TW" altLang="en-US" sz="8400" dirty="0">
                <a:solidFill>
                  <a:srgbClr val="0000FF"/>
                </a:solidFill>
              </a:rPr>
              <a:t>網址：</a:t>
            </a:r>
            <a:r>
              <a:rPr lang="en-US" altLang="zh-TW" sz="8400" dirty="0">
                <a:solidFill>
                  <a:srgbClr val="0000FF"/>
                </a:solidFill>
              </a:rPr>
              <a:t>http://ethics.nctu.edu.tw</a:t>
            </a:r>
            <a:r>
              <a:rPr lang="en-US" altLang="zh-TW" sz="8400" dirty="0" smtClean="0">
                <a:solidFill>
                  <a:srgbClr val="0000FF"/>
                </a:solidFill>
              </a:rPr>
              <a:t>/</a:t>
            </a:r>
            <a:endParaRPr lang="en-US" altLang="zh-TW" sz="8400" dirty="0">
              <a:solidFill>
                <a:srgbClr val="0000FF"/>
              </a:solidFill>
            </a:endParaRPr>
          </a:p>
          <a:p>
            <a:pPr marL="357188" indent="-357188">
              <a:spcBef>
                <a:spcPts val="0"/>
              </a:spcBef>
              <a:buFont typeface="+mj-lt"/>
              <a:buAutoNum type="arabicPeriod"/>
            </a:pPr>
            <a:r>
              <a:rPr lang="zh-TW" altLang="en-US" sz="6400" dirty="0" smtClean="0"/>
              <a:t>請</a:t>
            </a:r>
            <a:r>
              <a:rPr lang="zh-TW" altLang="en-US" sz="6400" dirty="0"/>
              <a:t>依教務處網頁公告帳號及預設密碼</a:t>
            </a:r>
            <a:r>
              <a:rPr lang="zh-TW" altLang="en-US" sz="6400" dirty="0" smtClean="0"/>
              <a:t>登入。</a:t>
            </a:r>
            <a:endParaRPr lang="zh-TW" altLang="en-US" sz="6400" dirty="0"/>
          </a:p>
          <a:p>
            <a:pPr marL="357188" indent="-357188">
              <a:spcBef>
                <a:spcPts val="0"/>
              </a:spcBef>
              <a:buFont typeface="+mj-lt"/>
              <a:buAutoNum type="arabicPeriod"/>
            </a:pPr>
            <a:r>
              <a:rPr lang="zh-TW" altLang="en-US" sz="8800" dirty="0" smtClean="0">
                <a:solidFill>
                  <a:srgbClr val="0000FF"/>
                </a:solidFill>
              </a:rPr>
              <a:t>數位</a:t>
            </a:r>
            <a:r>
              <a:rPr lang="zh-TW" altLang="en-US" sz="8800" dirty="0">
                <a:solidFill>
                  <a:srgbClr val="0000FF"/>
                </a:solidFill>
              </a:rPr>
              <a:t>課程</a:t>
            </a:r>
            <a:r>
              <a:rPr lang="zh-TW" altLang="en-US" sz="8800" dirty="0" smtClean="0">
                <a:solidFill>
                  <a:srgbClr val="0000FF"/>
                </a:solidFill>
              </a:rPr>
              <a:t>計</a:t>
            </a:r>
            <a:r>
              <a:rPr lang="en-US" altLang="zh-TW" sz="8800" dirty="0" smtClean="0">
                <a:solidFill>
                  <a:srgbClr val="0000FF"/>
                </a:solidFill>
              </a:rPr>
              <a:t>15</a:t>
            </a:r>
            <a:r>
              <a:rPr lang="zh-TW" altLang="en-US" sz="8800" dirty="0" smtClean="0">
                <a:solidFill>
                  <a:srgbClr val="0000FF"/>
                </a:solidFill>
              </a:rPr>
              <a:t>單元，</a:t>
            </a:r>
            <a:r>
              <a:rPr lang="zh-TW" altLang="en-US" sz="8800" dirty="0">
                <a:solidFill>
                  <a:srgbClr val="0000FF"/>
                </a:solidFill>
              </a:rPr>
              <a:t>每單元約</a:t>
            </a:r>
            <a:r>
              <a:rPr lang="en-US" altLang="zh-TW" sz="8800" dirty="0">
                <a:solidFill>
                  <a:srgbClr val="0000FF"/>
                </a:solidFill>
              </a:rPr>
              <a:t>15</a:t>
            </a:r>
            <a:r>
              <a:rPr lang="zh-TW" altLang="en-US" sz="8800" dirty="0">
                <a:solidFill>
                  <a:srgbClr val="0000FF"/>
                </a:solidFill>
              </a:rPr>
              <a:t>分鐘，修畢所有單元後於系統進行線上總測驗</a:t>
            </a:r>
            <a:r>
              <a:rPr lang="zh-TW" altLang="en-US" sz="8800" dirty="0"/>
              <a:t>，通過測驗即完成本校規定學術倫理研習課程</a:t>
            </a:r>
            <a:r>
              <a:rPr lang="zh-TW" altLang="en-US" sz="8800" dirty="0" smtClean="0"/>
              <a:t>。</a:t>
            </a:r>
            <a:r>
              <a:rPr lang="en-US" altLang="zh-TW" sz="8800" dirty="0" smtClean="0"/>
              <a:t>(</a:t>
            </a:r>
            <a:r>
              <a:rPr lang="en-US" altLang="zh-TW" sz="8800" dirty="0">
                <a:solidFill>
                  <a:srgbClr val="FF0000"/>
                </a:solidFill>
              </a:rPr>
              <a:t>15</a:t>
            </a:r>
            <a:r>
              <a:rPr lang="zh-TW" altLang="en-US" sz="8800" dirty="0" smtClean="0">
                <a:solidFill>
                  <a:srgbClr val="FF0000"/>
                </a:solidFill>
              </a:rPr>
              <a:t>單元*</a:t>
            </a:r>
            <a:r>
              <a:rPr lang="en-US" altLang="zh-TW" sz="8800" dirty="0">
                <a:solidFill>
                  <a:srgbClr val="FF0000"/>
                </a:solidFill>
              </a:rPr>
              <a:t> 15</a:t>
            </a:r>
            <a:r>
              <a:rPr lang="zh-TW" altLang="en-US" sz="8800" dirty="0" smtClean="0">
                <a:solidFill>
                  <a:srgbClr val="FF0000"/>
                </a:solidFill>
              </a:rPr>
              <a:t>分鐘</a:t>
            </a:r>
            <a:r>
              <a:rPr lang="en-US" altLang="zh-TW" sz="8800" dirty="0" smtClean="0">
                <a:solidFill>
                  <a:srgbClr val="FF0000"/>
                </a:solidFill>
              </a:rPr>
              <a:t>=225</a:t>
            </a:r>
            <a:r>
              <a:rPr lang="zh-TW" altLang="en-US" sz="8800" dirty="0" smtClean="0">
                <a:solidFill>
                  <a:srgbClr val="FF0000"/>
                </a:solidFill>
              </a:rPr>
              <a:t>分鐘</a:t>
            </a:r>
            <a:r>
              <a:rPr lang="en-US" altLang="zh-TW" sz="8800" dirty="0" smtClean="0"/>
              <a:t>)</a:t>
            </a:r>
            <a:endParaRPr lang="zh-TW" altLang="en-US" sz="8800" dirty="0" smtClean="0"/>
          </a:p>
          <a:p>
            <a:pPr marL="357188" indent="-357188">
              <a:spcBef>
                <a:spcPts val="0"/>
              </a:spcBef>
              <a:buFont typeface="+mj-lt"/>
              <a:buAutoNum type="arabicPeriod"/>
            </a:pPr>
            <a:r>
              <a:rPr lang="zh-TW" altLang="en-US" sz="6400" dirty="0" smtClean="0"/>
              <a:t>同學通過修習之紀錄將開放系所查詢（系所帳號另行通知），並轉入本校學位考試系統供學位考試申請管控，同學亦可於系統自行列印通過證明留存。</a:t>
            </a:r>
          </a:p>
          <a:p>
            <a:pPr marL="357188" indent="-357188">
              <a:spcBef>
                <a:spcPts val="0"/>
              </a:spcBef>
              <a:buFont typeface="+mj-lt"/>
              <a:buAutoNum type="arabicPeriod"/>
            </a:pPr>
            <a:r>
              <a:rPr lang="zh-TW" altLang="en-US" sz="6400" dirty="0" smtClean="0"/>
              <a:t>詳細</a:t>
            </a:r>
            <a:r>
              <a:rPr lang="zh-TW" altLang="en-US" sz="6400" dirty="0"/>
              <a:t>課程資訊及登入課程系統方式另於教務處網頁公告</a:t>
            </a:r>
            <a:r>
              <a:rPr lang="zh-TW" altLang="en-US" sz="6400" dirty="0" smtClean="0"/>
              <a:t>：</a:t>
            </a:r>
            <a:endParaRPr lang="en-US" altLang="zh-TW" sz="6400" dirty="0" smtClean="0"/>
          </a:p>
          <a:p>
            <a:pPr marL="357188" lvl="1" indent="0">
              <a:spcBef>
                <a:spcPts val="0"/>
              </a:spcBef>
              <a:buNone/>
            </a:pPr>
            <a:r>
              <a:rPr lang="zh-TW" altLang="en-US" sz="6400" dirty="0" smtClean="0">
                <a:solidFill>
                  <a:srgbClr val="0000FF"/>
                </a:solidFill>
              </a:rPr>
              <a:t>教務處首頁</a:t>
            </a:r>
            <a:r>
              <a:rPr lang="en-US" altLang="zh-TW" sz="6400" dirty="0" smtClean="0">
                <a:solidFill>
                  <a:srgbClr val="0000FF"/>
                </a:solidFill>
              </a:rPr>
              <a:t>/(</a:t>
            </a:r>
            <a:r>
              <a:rPr lang="zh-TW" altLang="en-US" sz="6400" dirty="0" smtClean="0">
                <a:solidFill>
                  <a:srgbClr val="0000FF"/>
                </a:solidFill>
              </a:rPr>
              <a:t>上方</a:t>
            </a:r>
            <a:r>
              <a:rPr lang="en-US" altLang="zh-TW" sz="6400" dirty="0" smtClean="0">
                <a:solidFill>
                  <a:srgbClr val="0000FF"/>
                </a:solidFill>
              </a:rPr>
              <a:t>)</a:t>
            </a:r>
            <a:r>
              <a:rPr lang="zh-TW" altLang="en-US" sz="6400" dirty="0" smtClean="0">
                <a:solidFill>
                  <a:srgbClr val="0000FF"/>
                </a:solidFill>
              </a:rPr>
              <a:t>學生專區</a:t>
            </a:r>
            <a:r>
              <a:rPr lang="en-US" altLang="zh-TW" sz="6400" dirty="0" smtClean="0">
                <a:solidFill>
                  <a:srgbClr val="0000FF"/>
                </a:solidFill>
              </a:rPr>
              <a:t>/</a:t>
            </a:r>
            <a:r>
              <a:rPr lang="zh-TW" altLang="en-US" sz="6400" dirty="0" smtClean="0">
                <a:solidFill>
                  <a:srgbClr val="0000FF"/>
                </a:solidFill>
              </a:rPr>
              <a:t>畢業</a:t>
            </a:r>
            <a:r>
              <a:rPr lang="en-US" altLang="zh-TW" sz="6400" dirty="0" smtClean="0">
                <a:solidFill>
                  <a:srgbClr val="0000FF"/>
                </a:solidFill>
              </a:rPr>
              <a:t>/</a:t>
            </a:r>
            <a:r>
              <a:rPr lang="zh-TW" altLang="en-US" sz="6400" dirty="0">
                <a:solidFill>
                  <a:srgbClr val="0000FF"/>
                </a:solidFill>
              </a:rPr>
              <a:t>研究生學術研究倫理教育研習課程專區</a:t>
            </a:r>
            <a:r>
              <a:rPr lang="en-US" altLang="zh-TW" sz="6400" dirty="0" smtClean="0">
                <a:solidFill>
                  <a:srgbClr val="0000FF"/>
                </a:solidFill>
              </a:rPr>
              <a:t>/</a:t>
            </a:r>
            <a:r>
              <a:rPr lang="zh-TW" altLang="en-US" sz="6400" dirty="0">
                <a:solidFill>
                  <a:srgbClr val="0000FF"/>
                </a:solidFill>
              </a:rPr>
              <a:t> 研究生學術研究倫理教育研習課程專區</a:t>
            </a:r>
            <a:r>
              <a:rPr lang="en-US" altLang="zh-TW" sz="6400" dirty="0">
                <a:solidFill>
                  <a:srgbClr val="0000FF"/>
                </a:solidFill>
              </a:rPr>
              <a:t>-</a:t>
            </a:r>
            <a:r>
              <a:rPr lang="zh-TW" altLang="en-US" sz="6400" dirty="0" smtClean="0">
                <a:solidFill>
                  <a:srgbClr val="0000FF"/>
                </a:solidFill>
              </a:rPr>
              <a:t>最新消息</a:t>
            </a:r>
            <a:endParaRPr lang="en-US" altLang="zh-TW" sz="6400" dirty="0" smtClean="0">
              <a:solidFill>
                <a:srgbClr val="0000FF"/>
              </a:solidFill>
            </a:endParaRPr>
          </a:p>
          <a:p>
            <a:pPr marL="357188" lvl="1" indent="0">
              <a:spcBef>
                <a:spcPts val="0"/>
              </a:spcBef>
              <a:buNone/>
            </a:pPr>
            <a:endParaRPr lang="en-US" altLang="zh-TW" sz="6400" dirty="0" smtClean="0">
              <a:solidFill>
                <a:srgbClr val="0000FF"/>
              </a:solidFill>
            </a:endParaRPr>
          </a:p>
          <a:p>
            <a:pPr marL="357188" lvl="1" indent="0">
              <a:spcBef>
                <a:spcPts val="0"/>
              </a:spcBef>
              <a:buNone/>
            </a:pPr>
            <a:endParaRPr lang="en-US" altLang="zh-TW" sz="6000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44" y="5454941"/>
            <a:ext cx="8212225" cy="119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1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中山大學學術</a:t>
            </a:r>
            <a:r>
              <a:rPr lang="zh-TW" altLang="en-US" dirty="0" smtClean="0"/>
              <a:t>倫理線上課程網站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>http://ethics.nctu.edu.tw/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397" y="1584100"/>
            <a:ext cx="8203842" cy="504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2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3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3" id="{EEE6BBB4-E18D-448A-BEC0-3D5113DBE347}" vid="{547D75A3-4911-4006-B3DF-B38AE618CD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佈景主題3</Template>
  <TotalTime>503</TotalTime>
  <Words>458</Words>
  <Application>Microsoft Office PowerPoint</Application>
  <PresentationFormat>如螢幕大小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微軟正黑體</vt:lpstr>
      <vt:lpstr>新細明體</vt:lpstr>
      <vt:lpstr>Arial</vt:lpstr>
      <vt:lpstr>Calibri</vt:lpstr>
      <vt:lpstr>Wingdings</vt:lpstr>
      <vt:lpstr>佈景主題3</vt:lpstr>
      <vt:lpstr>理學院 105-1教學助理TA培訓 報告事項</vt:lpstr>
      <vt:lpstr>教學助理TA培訓</vt:lpstr>
      <vt:lpstr>教務處 教學助理TA培訓 線上課程</vt:lpstr>
      <vt:lpstr>中山大學學術研究倫理教育研習課程實施要點</vt:lpstr>
      <vt:lpstr>中山大學學術倫理課程</vt:lpstr>
      <vt:lpstr>中山大學學術倫理線上課程網站 http://ethics.nctu.edu.tw/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主管會議報告事項</dc:title>
  <dc:creator>35000 science</dc:creator>
  <cp:lastModifiedBy>user</cp:lastModifiedBy>
  <cp:revision>82</cp:revision>
  <dcterms:created xsi:type="dcterms:W3CDTF">2015-08-13T05:31:07Z</dcterms:created>
  <dcterms:modified xsi:type="dcterms:W3CDTF">2016-09-21T08:29:31Z</dcterms:modified>
</cp:coreProperties>
</file>