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</p:sldMasterIdLst>
  <p:notesMasterIdLst>
    <p:notesMasterId r:id="rId40"/>
  </p:notesMasterIdLst>
  <p:sldIdLst>
    <p:sldId id="256" r:id="rId11"/>
    <p:sldId id="258" r:id="rId12"/>
    <p:sldId id="25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0" r:id="rId31"/>
    <p:sldId id="291" r:id="rId32"/>
    <p:sldId id="289" r:id="rId33"/>
    <p:sldId id="288" r:id="rId34"/>
    <p:sldId id="292" r:id="rId35"/>
    <p:sldId id="293" r:id="rId36"/>
    <p:sldId id="294" r:id="rId37"/>
    <p:sldId id="295" r:id="rId38"/>
    <p:sldId id="261" r:id="rId39"/>
  </p:sldIdLst>
  <p:sldSz cx="9144000" cy="6858000" type="screen4x3"/>
  <p:notesSz cx="7102475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FF"/>
    <a:srgbClr val="349E2C"/>
    <a:srgbClr val="5BC4CF"/>
    <a:srgbClr val="E91126"/>
    <a:srgbClr val="FF9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852" autoAdjust="0"/>
  </p:normalViewPr>
  <p:slideViewPr>
    <p:cSldViewPr>
      <p:cViewPr varScale="1">
        <p:scale>
          <a:sx n="56" d="100"/>
          <a:sy n="56" d="100"/>
        </p:scale>
        <p:origin x="-91" y="-41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C560D-F4CD-4B2B-8732-49439B43F5EC}" type="datetimeFigureOut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16CCB-3CDF-4946-8AF0-0D671C980C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5982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16CCB-3CDF-4946-8AF0-0D671C980C0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041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測試系統網址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http://140.117.11.203/JOP/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16CCB-3CDF-4946-8AF0-0D671C980C07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745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B7951-A8DC-4EB5-8C16-7191E43D4CE8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9868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1E25B-08BA-4A12-99AC-A8D6E507D0BB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059642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F7B8F2-8236-4237-B615-3C812158B87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48258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7B5277-7166-4507-B0CB-F61CB4226E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6372212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3F9CF8-2040-45F5-9F7C-0C7A331A13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355819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0D12635-92BD-448A-92A7-9300D66340D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37177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8674CB6-842C-41D6-92AB-124CD62FEA8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103541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9025E03-F0BC-4F02-827C-F907B8F7F34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168467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56A0DE-7F9F-4652-8CAC-E4376B4C985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786795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2404D46-85B6-4CC6-85F7-8920BC8978F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589539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7E4680-D79F-473C-8C1F-4A114BE48E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047033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3E51BE8-077B-49C7-A229-AAA51A1DAF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999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24E7C-6C9D-4161-B113-4056302FF4CC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593985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3050" y="44450"/>
            <a:ext cx="2054225" cy="60721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3450" cy="60721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4C9766C-4160-4C40-B264-8B93B8D374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0500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F036A4-CA14-428E-A9C5-0498C600906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60902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897A65-296F-4CE3-8A72-64E668FA2DF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8670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FCB7ED-E520-4FAC-B815-2D68C1BF10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67873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83A3ED-AA20-4509-82B6-48C2F193376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0106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4FDFD4B-AB51-4EB3-AC90-D27311DE9D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47598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38CF5A-10B2-4A2D-9BBC-13036B835E5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8617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20A045-2C79-402F-9749-225D2AD37C9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2447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532D7B4-2CD2-46DE-A2CB-34FE063E0E9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5626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1CECC-B34C-4146-86F7-5DDDCAFEF878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83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91FF0D-A309-4A3D-93D2-ACDAFE3946F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20954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9791F3D-6540-4320-B050-9B6E84A382F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8402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3050" y="44450"/>
            <a:ext cx="2054225" cy="60721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3450" cy="60721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63231C7-EEF1-48A6-97C6-CC0EA35F1BC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1662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F036A4-CA14-428E-A9C5-0498C600906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63499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897A65-296F-4CE3-8A72-64E668FA2DF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84222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FCB7ED-E520-4FAC-B815-2D68C1BF10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42115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83A3ED-AA20-4509-82B6-48C2F193376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91933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4FDFD4B-AB51-4EB3-AC90-D27311DE9D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299981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38CF5A-10B2-4A2D-9BBC-13036B835E5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071511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20A045-2C79-402F-9749-225D2AD37C9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12624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D17-4D24-4AB0-9E39-AF052644745D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39740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532D7B4-2CD2-46DE-A2CB-34FE063E0E9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73333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91FF0D-A309-4A3D-93D2-ACDAFE3946F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185501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9791F3D-6540-4320-B050-9B6E84A382F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80078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3050" y="44450"/>
            <a:ext cx="2054225" cy="60721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3450" cy="60721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63231C7-EEF1-48A6-97C6-CC0EA35F1BC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59445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F036A4-CA14-428E-A9C5-0498C600906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88276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897A65-296F-4CE3-8A72-64E668FA2DF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156682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FCB7ED-E520-4FAC-B815-2D68C1BF10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83205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83A3ED-AA20-4509-82B6-48C2F193376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3400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4FDFD4B-AB51-4EB3-AC90-D27311DE9D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59818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38CF5A-10B2-4A2D-9BBC-13036B835E5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1631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C452-A457-42D0-9342-FBF4469862ED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4664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20A045-2C79-402F-9749-225D2AD37C9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74766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532D7B4-2CD2-46DE-A2CB-34FE063E0E9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17170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91FF0D-A309-4A3D-93D2-ACDAFE3946F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92623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9791F3D-6540-4320-B050-9B6E84A382F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12004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3050" y="44450"/>
            <a:ext cx="2054225" cy="60721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3450" cy="60721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63231C7-EEF1-48A6-97C6-CC0EA35F1BC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89484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8F036A4-CA14-428E-A9C5-0498C600906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31352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A897A65-296F-4CE3-8A72-64E668FA2DF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89734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7FCB7ED-E520-4FAC-B815-2D68C1BF10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38870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B83A3ED-AA20-4509-82B6-48C2F193376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27120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4FDFD4B-AB51-4EB3-AC90-D27311DE9D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99512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0EF78-2EE8-4AC7-B4E7-CE276E9A7B89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066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638CF5A-10B2-4A2D-9BBC-13036B835E5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74153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20A045-2C79-402F-9749-225D2AD37C9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38167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532D7B4-2CD2-46DE-A2CB-34FE063E0E9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22388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D91FF0D-A309-4A3D-93D2-ACDAFE3946F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35415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9791F3D-6540-4320-B050-9B6E84A382F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31606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3050" y="44450"/>
            <a:ext cx="2054225" cy="60721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3450" cy="60721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63231C7-EEF1-48A6-97C6-CC0EA35F1BC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128217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F7B8F2-8236-4237-B615-3C812158B87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83621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7B5277-7166-4507-B0CB-F61CB4226E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283007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3F9CF8-2040-45F5-9F7C-0C7A331A13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947387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0D12635-92BD-448A-92A7-9300D66340D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28536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AC3B-4174-49CB-A2FA-5E77EB5353B7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70809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8674CB6-842C-41D6-92AB-124CD62FEA8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43997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9025E03-F0BC-4F02-827C-F907B8F7F34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847423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56A0DE-7F9F-4652-8CAC-E4376B4C985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57822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2404D46-85B6-4CC6-85F7-8920BC8978F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400881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7E4680-D79F-473C-8C1F-4A114BE48E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016819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3E51BE8-077B-49C7-A229-AAA51A1DAF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20297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3050" y="44450"/>
            <a:ext cx="2054225" cy="60721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3450" cy="60721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4C9766C-4160-4C40-B264-8B93B8D374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71550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F7B8F2-8236-4237-B615-3C812158B87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0238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7B5277-7166-4507-B0CB-F61CB4226E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38319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3F9CF8-2040-45F5-9F7C-0C7A331A13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8526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B4F16-EA15-413F-A7B6-775138A302CB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91590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0D12635-92BD-448A-92A7-9300D66340D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55944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8674CB6-842C-41D6-92AB-124CD62FEA8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53812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9025E03-F0BC-4F02-827C-F907B8F7F34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57502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56A0DE-7F9F-4652-8CAC-E4376B4C985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30016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2404D46-85B6-4CC6-85F7-8920BC8978F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41791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7E4680-D79F-473C-8C1F-4A114BE48E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39045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3E51BE8-077B-49C7-A229-AAA51A1DAF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020507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3050" y="44450"/>
            <a:ext cx="2054225" cy="60721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3450" cy="60721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4C9766C-4160-4C40-B264-8B93B8D374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778220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F7B8F2-8236-4237-B615-3C812158B87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298686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7B5277-7166-4507-B0CB-F61CB4226E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2574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443BC-BB70-4F73-A239-23B69C45AA2C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486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3F9CF8-2040-45F5-9F7C-0C7A331A13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39893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0D12635-92BD-448A-92A7-9300D66340D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475551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8674CB6-842C-41D6-92AB-124CD62FEA8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25858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9025E03-F0BC-4F02-827C-F907B8F7F34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99297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56A0DE-7F9F-4652-8CAC-E4376B4C985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38260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2404D46-85B6-4CC6-85F7-8920BC8978F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53290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7E4680-D79F-473C-8C1F-4A114BE48E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929019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3E51BE8-077B-49C7-A229-AAA51A1DAF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794886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3050" y="44450"/>
            <a:ext cx="2054225" cy="60721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3450" cy="60721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4C9766C-4160-4C40-B264-8B93B8D374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499033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7F7B8F2-8236-4237-B615-3C812158B87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5482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3ADA-80CB-44A8-AA94-D3DF2DC518FB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8566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97B5277-7166-4507-B0CB-F61CB4226E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637221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13F9CF8-2040-45F5-9F7C-0C7A331A13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355819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3837" cy="4516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0D12635-92BD-448A-92A7-9300D66340D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37177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8674CB6-842C-41D6-92AB-124CD62FEA8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10354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9025E03-F0BC-4F02-827C-F907B8F7F34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168467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56A0DE-7F9F-4652-8CAC-E4376B4C985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786795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2404D46-85B6-4CC6-85F7-8920BC8978F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558953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7E4680-D79F-473C-8C1F-4A114BE48E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04703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3E51BE8-077B-49C7-A229-AAA51A1DAF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999608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3050" y="44450"/>
            <a:ext cx="2054225" cy="60721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44450"/>
            <a:ext cx="6013450" cy="60721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4C9766C-4160-4C40-B264-8B93B8D3741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050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vmlDrawing" Target="../drawings/vmlDrawing9.v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oleObject" Target="../embeddings/oleObject9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oleObject" Target="../embeddings/oleObject3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vmlDrawing" Target="../drawings/vmlDrawing4.v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oleObject" Target="../embeddings/oleObject4.bin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vmlDrawing" Target="../drawings/vmlDrawing5.v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oleObject" Target="../embeddings/oleObject5.bin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vmlDrawing" Target="../drawings/vmlDrawing6.v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oleObject" Target="../embeddings/oleObject6.bin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vmlDrawing" Target="../drawings/vmlDrawing7.v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oleObject" Target="../embeddings/oleObject7.bin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vmlDrawing" Target="../drawings/vmlDrawing8.v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oleObject" Target="../embeddings/oleObject8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D9903-EB7B-449C-BEF1-A2067E23D1CD}" type="datetime1">
              <a:rPr lang="zh-TW" altLang="en-US" smtClean="0"/>
              <a:t>2017/7/18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jaVu Sans" panose="020B0603030804020204" pitchFamily="34" charset="0"/>
                <a:cs typeface="DejaVu Sans" panose="020B0603030804020204" pitchFamily="34" charset="0"/>
              </a:defRPr>
            </a:lvl1pPr>
          </a:lstStyle>
          <a:p>
            <a:fld id="{52903261-C6DA-4717-A021-F42A9E9B0C8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3034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r:id="rId14" imgW="2428850" imgH="393126" progId="">
                  <p:embed/>
                </p:oleObj>
              </mc:Choice>
              <mc:Fallback>
                <p:oleObj r:id="rId14" imgW="2428850" imgH="3931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請按一下滑鼠，編輯題名文字格式。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086600" y="6534150"/>
            <a:ext cx="21240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fld id="{3DEE40C0-6C09-48A4-97F0-7411E7F2BF16}" type="slidenum">
              <a:rPr lang="en-US" altLang="zh-TW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t>‹#›</a:t>
            </a:fld>
            <a:endParaRPr lang="en-US" altLang="zh-TW" smtClean="0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79388" y="777875"/>
            <a:ext cx="1593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公文電子化專業服務 </a:t>
            </a:r>
          </a:p>
        </p:txBody>
      </p:sp>
      <p:grpSp>
        <p:nvGrpSpPr>
          <p:cNvPr id="1034" name="Group 10"/>
          <p:cNvGrpSpPr>
            <a:grpSpLocks noChangeAspect="1"/>
          </p:cNvGrpSpPr>
          <p:nvPr/>
        </p:nvGrpSpPr>
        <p:grpSpPr bwMode="auto">
          <a:xfrm>
            <a:off x="5848350" y="6597650"/>
            <a:ext cx="2962275" cy="219075"/>
            <a:chOff x="0" y="0"/>
            <a:chExt cx="1866" cy="138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"/>
              <a:ext cx="1739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196975"/>
            <a:ext cx="250825" cy="55880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71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SzPct val="100000"/>
        <a:buFont typeface="Times New Roman" pitchFamily="18" charset="0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itchFamily="18" charset="0"/>
        <a:defRPr sz="2800">
          <a:solidFill>
            <a:srgbClr val="0033C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SzPct val="100000"/>
        <a:buFont typeface="Times New Roman" pitchFamily="18" charset="0"/>
        <a:defRPr sz="2400">
          <a:solidFill>
            <a:srgbClr val="0033CC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0" y="0"/>
          <a:ext cx="9144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r:id="rId14" imgW="2428850" imgH="393126" progId="">
                  <p:embed/>
                </p:oleObj>
              </mc:Choice>
              <mc:Fallback>
                <p:oleObj r:id="rId14" imgW="2428850" imgH="3931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請按一下滑鼠，編輯題名文字格式。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2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7086600" y="6534150"/>
            <a:ext cx="21240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fld id="{D6DCCBDC-F635-4857-A292-49873982A527}" type="slidenum">
              <a:rPr lang="en-US" altLang="zh-TW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t>‹#›</a:t>
            </a:fld>
            <a:endParaRPr lang="en-US" altLang="zh-TW" smtClean="0"/>
          </a:p>
        </p:txBody>
      </p:sp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179388" y="777875"/>
            <a:ext cx="1593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公文電子化專業服務 </a:t>
            </a:r>
          </a:p>
        </p:txBody>
      </p:sp>
      <p:grpSp>
        <p:nvGrpSpPr>
          <p:cNvPr id="1034" name="Group 10"/>
          <p:cNvGrpSpPr>
            <a:grpSpLocks noChangeAspect="1"/>
          </p:cNvGrpSpPr>
          <p:nvPr/>
        </p:nvGrpSpPr>
        <p:grpSpPr bwMode="auto">
          <a:xfrm>
            <a:off x="5848350" y="6597650"/>
            <a:ext cx="2962275" cy="219075"/>
            <a:chOff x="0" y="0"/>
            <a:chExt cx="1866" cy="138"/>
          </a:xfrm>
        </p:grpSpPr>
        <p:pic>
          <p:nvPicPr>
            <p:cNvPr id="1035" name="Picture 10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"/>
              <a:ext cx="1739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6" name="Picture 1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7" name="Rectangle 12"/>
          <p:cNvSpPr>
            <a:spLocks noChangeArrowheads="1"/>
          </p:cNvSpPr>
          <p:nvPr/>
        </p:nvSpPr>
        <p:spPr bwMode="auto">
          <a:xfrm>
            <a:off x="0" y="1196975"/>
            <a:ext cx="250825" cy="55880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8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SzPct val="100000"/>
        <a:buFont typeface="Times New Roman" pitchFamily="18" charset="0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itchFamily="18" charset="0"/>
        <a:defRPr sz="2800">
          <a:solidFill>
            <a:srgbClr val="0033C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SzPct val="100000"/>
        <a:buFont typeface="Times New Roman" pitchFamily="18" charset="0"/>
        <a:defRPr sz="2400">
          <a:solidFill>
            <a:srgbClr val="0033CC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0" y="0"/>
          <a:ext cx="9144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r:id="rId14" imgW="2428850" imgH="393126" progId="">
                  <p:embed/>
                </p:oleObj>
              </mc:Choice>
              <mc:Fallback>
                <p:oleObj r:id="rId14" imgW="2428850" imgH="3931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請按一下滑鼠，編輯題名文字格式。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2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7086600" y="6534150"/>
            <a:ext cx="21240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fld id="{D6DCCBDC-F635-4857-A292-49873982A527}" type="slidenum">
              <a:rPr lang="en-US" altLang="zh-TW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t>‹#›</a:t>
            </a:fld>
            <a:endParaRPr lang="en-US" altLang="zh-TW" smtClean="0"/>
          </a:p>
        </p:txBody>
      </p:sp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179388" y="777875"/>
            <a:ext cx="1593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公文電子化專業服務 </a:t>
            </a:r>
          </a:p>
        </p:txBody>
      </p:sp>
      <p:grpSp>
        <p:nvGrpSpPr>
          <p:cNvPr id="1034" name="Group 10"/>
          <p:cNvGrpSpPr>
            <a:grpSpLocks noChangeAspect="1"/>
          </p:cNvGrpSpPr>
          <p:nvPr/>
        </p:nvGrpSpPr>
        <p:grpSpPr bwMode="auto">
          <a:xfrm>
            <a:off x="5848350" y="6597650"/>
            <a:ext cx="2962275" cy="219075"/>
            <a:chOff x="0" y="0"/>
            <a:chExt cx="1866" cy="138"/>
          </a:xfrm>
        </p:grpSpPr>
        <p:pic>
          <p:nvPicPr>
            <p:cNvPr id="1035" name="Picture 10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"/>
              <a:ext cx="1739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6" name="Picture 1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7" name="Rectangle 12"/>
          <p:cNvSpPr>
            <a:spLocks noChangeArrowheads="1"/>
          </p:cNvSpPr>
          <p:nvPr/>
        </p:nvSpPr>
        <p:spPr bwMode="auto">
          <a:xfrm>
            <a:off x="0" y="1196975"/>
            <a:ext cx="250825" cy="55880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755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SzPct val="100000"/>
        <a:buFont typeface="Times New Roman" pitchFamily="18" charset="0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itchFamily="18" charset="0"/>
        <a:defRPr sz="2800">
          <a:solidFill>
            <a:srgbClr val="0033C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SzPct val="100000"/>
        <a:buFont typeface="Times New Roman" pitchFamily="18" charset="0"/>
        <a:defRPr sz="2400">
          <a:solidFill>
            <a:srgbClr val="0033CC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0" y="0"/>
          <a:ext cx="9144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14" imgW="2428850" imgH="393126" progId="">
                  <p:embed/>
                </p:oleObj>
              </mc:Choice>
              <mc:Fallback>
                <p:oleObj r:id="rId14" imgW="2428850" imgH="3931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請按一下滑鼠，編輯題名文字格式。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2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7086600" y="6534150"/>
            <a:ext cx="21240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fld id="{D6DCCBDC-F635-4857-A292-49873982A527}" type="slidenum">
              <a:rPr lang="en-US" altLang="zh-TW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t>‹#›</a:t>
            </a:fld>
            <a:endParaRPr lang="en-US" altLang="zh-TW" smtClean="0"/>
          </a:p>
        </p:txBody>
      </p:sp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179388" y="777875"/>
            <a:ext cx="1593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公文電子化專業服務 </a:t>
            </a:r>
          </a:p>
        </p:txBody>
      </p:sp>
      <p:grpSp>
        <p:nvGrpSpPr>
          <p:cNvPr id="1034" name="Group 10"/>
          <p:cNvGrpSpPr>
            <a:grpSpLocks noChangeAspect="1"/>
          </p:cNvGrpSpPr>
          <p:nvPr/>
        </p:nvGrpSpPr>
        <p:grpSpPr bwMode="auto">
          <a:xfrm>
            <a:off x="5848350" y="6597650"/>
            <a:ext cx="2962275" cy="219075"/>
            <a:chOff x="0" y="0"/>
            <a:chExt cx="1866" cy="138"/>
          </a:xfrm>
        </p:grpSpPr>
        <p:pic>
          <p:nvPicPr>
            <p:cNvPr id="1035" name="Picture 10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"/>
              <a:ext cx="1739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6" name="Picture 1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7" name="Rectangle 12"/>
          <p:cNvSpPr>
            <a:spLocks noChangeArrowheads="1"/>
          </p:cNvSpPr>
          <p:nvPr/>
        </p:nvSpPr>
        <p:spPr bwMode="auto">
          <a:xfrm>
            <a:off x="0" y="1196975"/>
            <a:ext cx="250825" cy="55880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34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SzPct val="100000"/>
        <a:buFont typeface="Times New Roman" pitchFamily="18" charset="0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itchFamily="18" charset="0"/>
        <a:defRPr sz="2800">
          <a:solidFill>
            <a:srgbClr val="0033C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SzPct val="100000"/>
        <a:buFont typeface="Times New Roman" pitchFamily="18" charset="0"/>
        <a:defRPr sz="2400">
          <a:solidFill>
            <a:srgbClr val="0033CC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0" y="0"/>
          <a:ext cx="9144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r:id="rId14" imgW="2428850" imgH="393126" progId="">
                  <p:embed/>
                </p:oleObj>
              </mc:Choice>
              <mc:Fallback>
                <p:oleObj r:id="rId14" imgW="2428850" imgH="3931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請按一下滑鼠，編輯題名文字格式。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2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7086600" y="6534150"/>
            <a:ext cx="21240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fld id="{D6DCCBDC-F635-4857-A292-49873982A527}" type="slidenum">
              <a:rPr lang="en-US" altLang="zh-TW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t>‹#›</a:t>
            </a:fld>
            <a:endParaRPr lang="en-US" altLang="zh-TW" smtClean="0"/>
          </a:p>
        </p:txBody>
      </p:sp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179388" y="777875"/>
            <a:ext cx="1593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公文電子化專業服務 </a:t>
            </a:r>
          </a:p>
        </p:txBody>
      </p:sp>
      <p:grpSp>
        <p:nvGrpSpPr>
          <p:cNvPr id="1034" name="Group 10"/>
          <p:cNvGrpSpPr>
            <a:grpSpLocks noChangeAspect="1"/>
          </p:cNvGrpSpPr>
          <p:nvPr/>
        </p:nvGrpSpPr>
        <p:grpSpPr bwMode="auto">
          <a:xfrm>
            <a:off x="5848350" y="6597650"/>
            <a:ext cx="2962275" cy="219075"/>
            <a:chOff x="0" y="0"/>
            <a:chExt cx="1866" cy="138"/>
          </a:xfrm>
        </p:grpSpPr>
        <p:pic>
          <p:nvPicPr>
            <p:cNvPr id="1035" name="Picture 10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"/>
              <a:ext cx="1739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6" name="Picture 1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7" name="Rectangle 12"/>
          <p:cNvSpPr>
            <a:spLocks noChangeArrowheads="1"/>
          </p:cNvSpPr>
          <p:nvPr/>
        </p:nvSpPr>
        <p:spPr bwMode="auto">
          <a:xfrm>
            <a:off x="0" y="1196975"/>
            <a:ext cx="250825" cy="55880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09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SzPct val="100000"/>
        <a:buFont typeface="Times New Roman" pitchFamily="18" charset="0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itchFamily="18" charset="0"/>
        <a:defRPr sz="2800">
          <a:solidFill>
            <a:srgbClr val="0033C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SzPct val="100000"/>
        <a:buFont typeface="Times New Roman" pitchFamily="18" charset="0"/>
        <a:defRPr sz="2400">
          <a:solidFill>
            <a:srgbClr val="0033CC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r:id="rId14" imgW="2428850" imgH="393126" progId="">
                  <p:embed/>
                </p:oleObj>
              </mc:Choice>
              <mc:Fallback>
                <p:oleObj r:id="rId14" imgW="2428850" imgH="3931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請按一下滑鼠，編輯題名文字格式。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086600" y="6534150"/>
            <a:ext cx="21240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fld id="{3DEE40C0-6C09-48A4-97F0-7411E7F2BF16}" type="slidenum">
              <a:rPr lang="en-US" altLang="zh-TW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t>‹#›</a:t>
            </a:fld>
            <a:endParaRPr lang="en-US" altLang="zh-TW" smtClean="0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79388" y="777875"/>
            <a:ext cx="1593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公文電子化專業服務 </a:t>
            </a:r>
          </a:p>
        </p:txBody>
      </p:sp>
      <p:grpSp>
        <p:nvGrpSpPr>
          <p:cNvPr id="1034" name="Group 10"/>
          <p:cNvGrpSpPr>
            <a:grpSpLocks noChangeAspect="1"/>
          </p:cNvGrpSpPr>
          <p:nvPr/>
        </p:nvGrpSpPr>
        <p:grpSpPr bwMode="auto">
          <a:xfrm>
            <a:off x="5848350" y="6597650"/>
            <a:ext cx="2962275" cy="219075"/>
            <a:chOff x="0" y="0"/>
            <a:chExt cx="1866" cy="138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"/>
              <a:ext cx="1739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196975"/>
            <a:ext cx="250825" cy="55880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67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SzPct val="100000"/>
        <a:buFont typeface="Times New Roman" pitchFamily="18" charset="0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itchFamily="18" charset="0"/>
        <a:defRPr sz="2800">
          <a:solidFill>
            <a:srgbClr val="0033C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SzPct val="100000"/>
        <a:buFont typeface="Times New Roman" pitchFamily="18" charset="0"/>
        <a:defRPr sz="2400">
          <a:solidFill>
            <a:srgbClr val="0033CC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r:id="rId14" imgW="2428850" imgH="393126" progId="">
                  <p:embed/>
                </p:oleObj>
              </mc:Choice>
              <mc:Fallback>
                <p:oleObj r:id="rId14" imgW="2428850" imgH="3931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請按一下滑鼠，編輯題名文字格式。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086600" y="6534150"/>
            <a:ext cx="21240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fld id="{3DEE40C0-6C09-48A4-97F0-7411E7F2BF16}" type="slidenum">
              <a:rPr lang="en-US" altLang="zh-TW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t>‹#›</a:t>
            </a:fld>
            <a:endParaRPr lang="en-US" altLang="zh-TW" smtClean="0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79388" y="777875"/>
            <a:ext cx="1593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公文電子化專業服務 </a:t>
            </a:r>
          </a:p>
        </p:txBody>
      </p:sp>
      <p:grpSp>
        <p:nvGrpSpPr>
          <p:cNvPr id="1034" name="Group 10"/>
          <p:cNvGrpSpPr>
            <a:grpSpLocks noChangeAspect="1"/>
          </p:cNvGrpSpPr>
          <p:nvPr/>
        </p:nvGrpSpPr>
        <p:grpSpPr bwMode="auto">
          <a:xfrm>
            <a:off x="5848350" y="6597650"/>
            <a:ext cx="2962275" cy="219075"/>
            <a:chOff x="0" y="0"/>
            <a:chExt cx="1866" cy="138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"/>
              <a:ext cx="1739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196975"/>
            <a:ext cx="250825" cy="55880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744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SzPct val="100000"/>
        <a:buFont typeface="Times New Roman" pitchFamily="18" charset="0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itchFamily="18" charset="0"/>
        <a:defRPr sz="2800">
          <a:solidFill>
            <a:srgbClr val="0033C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SzPct val="100000"/>
        <a:buFont typeface="Times New Roman" pitchFamily="18" charset="0"/>
        <a:defRPr sz="2400">
          <a:solidFill>
            <a:srgbClr val="0033CC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r:id="rId14" imgW="2428850" imgH="393126" progId="">
                  <p:embed/>
                </p:oleObj>
              </mc:Choice>
              <mc:Fallback>
                <p:oleObj r:id="rId14" imgW="2428850" imgH="3931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請按一下滑鼠，編輯題名文字格式。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086600" y="6534150"/>
            <a:ext cx="21240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fld id="{3DEE40C0-6C09-48A4-97F0-7411E7F2BF16}" type="slidenum">
              <a:rPr lang="en-US" altLang="zh-TW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t>‹#›</a:t>
            </a:fld>
            <a:endParaRPr lang="en-US" altLang="zh-TW" smtClean="0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79388" y="777875"/>
            <a:ext cx="1593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公文電子化專業服務 </a:t>
            </a:r>
          </a:p>
        </p:txBody>
      </p:sp>
      <p:grpSp>
        <p:nvGrpSpPr>
          <p:cNvPr id="1034" name="Group 10"/>
          <p:cNvGrpSpPr>
            <a:grpSpLocks noChangeAspect="1"/>
          </p:cNvGrpSpPr>
          <p:nvPr/>
        </p:nvGrpSpPr>
        <p:grpSpPr bwMode="auto">
          <a:xfrm>
            <a:off x="5848350" y="6597650"/>
            <a:ext cx="2962275" cy="219075"/>
            <a:chOff x="0" y="0"/>
            <a:chExt cx="1866" cy="138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"/>
              <a:ext cx="1739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196975"/>
            <a:ext cx="250825" cy="55880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67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SzPct val="100000"/>
        <a:buFont typeface="Times New Roman" pitchFamily="18" charset="0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itchFamily="18" charset="0"/>
        <a:defRPr sz="2800">
          <a:solidFill>
            <a:srgbClr val="0033C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SzPct val="100000"/>
        <a:buFont typeface="Times New Roman" pitchFamily="18" charset="0"/>
        <a:defRPr sz="2400">
          <a:solidFill>
            <a:srgbClr val="0033CC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r:id="rId14" imgW="2428850" imgH="393126" progId="">
                  <p:embed/>
                </p:oleObj>
              </mc:Choice>
              <mc:Fallback>
                <p:oleObj r:id="rId14" imgW="2428850" imgH="3931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9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295400"/>
            <a:ext cx="9144000" cy="5562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4450"/>
            <a:ext cx="82200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請按一下滑鼠，編輯題名文字格式。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0075" cy="451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7086600" y="6534150"/>
            <a:ext cx="212407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fld id="{3DEE40C0-6C09-48A4-97F0-7411E7F2BF16}" type="slidenum">
              <a:rPr lang="en-US" altLang="zh-TW" smtClean="0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t>‹#›</a:t>
            </a:fld>
            <a:endParaRPr lang="en-US" altLang="zh-TW" smtClean="0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79388" y="777875"/>
            <a:ext cx="15938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120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公文電子化專業服務 </a:t>
            </a:r>
          </a:p>
        </p:txBody>
      </p:sp>
      <p:grpSp>
        <p:nvGrpSpPr>
          <p:cNvPr id="1034" name="Group 10"/>
          <p:cNvGrpSpPr>
            <a:grpSpLocks noChangeAspect="1"/>
          </p:cNvGrpSpPr>
          <p:nvPr/>
        </p:nvGrpSpPr>
        <p:grpSpPr bwMode="auto">
          <a:xfrm>
            <a:off x="5848350" y="6597650"/>
            <a:ext cx="2962275" cy="219075"/>
            <a:chOff x="0" y="0"/>
            <a:chExt cx="1866" cy="138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"/>
              <a:ext cx="1739" cy="1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9" cy="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196975"/>
            <a:ext cx="250825" cy="5588000"/>
          </a:xfrm>
          <a:prstGeom prst="rect">
            <a:avLst/>
          </a:prstGeom>
          <a:gradFill rotWithShape="0">
            <a:gsLst>
              <a:gs pos="0">
                <a:srgbClr val="33CCFF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71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SzPct val="100000"/>
        <a:buFont typeface="Times New Roman" pitchFamily="18" charset="0"/>
        <a:defRPr sz="3600">
          <a:solidFill>
            <a:srgbClr val="000099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SzPct val="100000"/>
        <a:buFont typeface="Times New Roman" pitchFamily="18" charset="0"/>
        <a:defRPr sz="3200">
          <a:solidFill>
            <a:srgbClr val="0033CC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SzPct val="100000"/>
        <a:buFont typeface="Times New Roman" pitchFamily="18" charset="0"/>
        <a:defRPr sz="2800">
          <a:solidFill>
            <a:srgbClr val="0033CC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SzPct val="100000"/>
        <a:buFont typeface="Times New Roman" pitchFamily="18" charset="0"/>
        <a:defRPr sz="2400">
          <a:solidFill>
            <a:srgbClr val="0033CC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SzPct val="100000"/>
        <a:buFont typeface="Times New Roman" pitchFamily="18" charset="0"/>
        <a:defRPr sz="2000">
          <a:solidFill>
            <a:srgbClr val="0033CC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77675" y="1700808"/>
            <a:ext cx="7772400" cy="1470025"/>
          </a:xfrm>
        </p:spPr>
        <p:txBody>
          <a:bodyPr>
            <a:noAutofit/>
          </a:bodyPr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國立中山大學文書處理講習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3068960"/>
            <a:ext cx="6400800" cy="2040632"/>
          </a:xfrm>
        </p:spPr>
        <p:txBody>
          <a:bodyPr>
            <a:noAutofit/>
          </a:bodyPr>
          <a:lstStyle/>
          <a:p>
            <a:endParaRPr lang="en-US" altLang="zh-TW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總務處文書組</a:t>
            </a:r>
            <a:endParaRPr lang="en-US" altLang="zh-TW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TW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陳姚珍</a:t>
            </a:r>
            <a:r>
              <a:rPr lang="zh-TW" alt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組長、王韋臻組員</a:t>
            </a:r>
            <a:endParaRPr lang="en-US" altLang="zh-TW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TW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106</a:t>
            </a:r>
            <a:r>
              <a:rPr lang="zh-TW" alt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en-US" altLang="zh-TW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zh-TW" alt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月</a:t>
            </a:r>
            <a:r>
              <a:rPr lang="en-US" altLang="zh-TW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zh-TW" alt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</a:t>
            </a:r>
            <a:endParaRPr lang="zh-TW" alt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</a:t>
            </a:fld>
            <a:endParaRPr lang="zh-TW" altLang="en-US"/>
          </a:p>
        </p:txBody>
      </p:sp>
      <p:pic>
        <p:nvPicPr>
          <p:cNvPr id="5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930" y="4293096"/>
            <a:ext cx="1236485" cy="202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72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發文常見問題與</a:t>
            </a:r>
            <a:r>
              <a:rPr lang="zh-TW" altLang="en-US" dirty="0" smtClean="0"/>
              <a:t>缺失</a:t>
            </a:r>
            <a:r>
              <a:rPr lang="en-US" altLang="zh-TW" dirty="0" smtClean="0"/>
              <a:t>(1/3)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  <a:solidFill>
            <a:srgbClr val="FFFFFF">
              <a:alpha val="45098"/>
            </a:srgbClr>
          </a:solidFill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函</a:t>
            </a:r>
            <a:r>
              <a:rPr lang="zh-TW" altLang="en-US" dirty="0"/>
              <a:t>轉校外來文時未更換行文者</a:t>
            </a:r>
            <a:r>
              <a:rPr lang="zh-TW" altLang="en-US" dirty="0" smtClean="0"/>
              <a:t>角色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承轉公文時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應摘錄重點及轉換語氣</a:t>
            </a:r>
            <a:r>
              <a:rPr lang="zh-TW" altLang="en-US" dirty="0" smtClean="0"/>
              <a:t>，不可直接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複製貼上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以</a:t>
            </a:r>
            <a:r>
              <a:rPr lang="zh-TW" altLang="en-US" dirty="0"/>
              <a:t>學校名義發文時自稱本系或本</a:t>
            </a:r>
            <a:r>
              <a:rPr lang="zh-TW" altLang="en-US" dirty="0" smtClean="0"/>
              <a:t>處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單位</a:t>
            </a:r>
            <a:r>
              <a:rPr lang="zh-TW" altLang="en-US" dirty="0"/>
              <a:t>主管批示語不合</a:t>
            </a:r>
            <a:r>
              <a:rPr lang="zh-TW" altLang="en-US" dirty="0" smtClean="0"/>
              <a:t>規定</a:t>
            </a:r>
            <a:endParaRPr lang="en-US" altLang="zh-TW" dirty="0"/>
          </a:p>
          <a:p>
            <a:pPr lvl="1"/>
            <a:r>
              <a:rPr lang="zh-TW" altLang="en-US" dirty="0" smtClean="0"/>
              <a:t>如發文應批示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發</a:t>
            </a:r>
            <a:r>
              <a:rPr lang="zh-TW" altLang="en-US" dirty="0" smtClean="0"/>
              <a:t>或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不發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緩發</a:t>
            </a:r>
            <a:r>
              <a:rPr lang="zh-TW" altLang="en-US" dirty="0" smtClean="0"/>
              <a:t>，不可批示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如擬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可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有</a:t>
            </a:r>
            <a:r>
              <a:rPr lang="zh-TW" altLang="en-US" dirty="0"/>
              <a:t>校外來文時以單位文</a:t>
            </a:r>
            <a:r>
              <a:rPr lang="zh-TW" altLang="en-US" dirty="0" smtClean="0"/>
              <a:t>承辦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 smtClean="0"/>
              <a:t>數字</a:t>
            </a:r>
            <a:r>
              <a:rPr lang="zh-TW" altLang="en-US" dirty="0"/>
              <a:t>時間金額的寫法未合</a:t>
            </a:r>
            <a:r>
              <a:rPr lang="zh-TW" altLang="en-US" dirty="0" smtClean="0"/>
              <a:t>規定</a:t>
            </a:r>
            <a:endParaRPr lang="en-US" altLang="zh-TW" dirty="0" smtClean="0"/>
          </a:p>
          <a:p>
            <a:pPr lvl="1"/>
            <a:r>
              <a:rPr lang="zh-TW" altLang="en-US" dirty="0"/>
              <a:t>金額超過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萬</a:t>
            </a:r>
            <a:r>
              <a:rPr lang="zh-TW" altLang="en-US" dirty="0"/>
              <a:t>元或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億</a:t>
            </a:r>
            <a:r>
              <a:rPr lang="zh-TW" altLang="en-US" dirty="0"/>
              <a:t>元，應標示</a:t>
            </a:r>
            <a:r>
              <a:rPr lang="zh-TW" altLang="en-US" dirty="0" smtClean="0"/>
              <a:t>為</a:t>
            </a: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168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萬</a:t>
            </a:r>
            <a:r>
              <a:rPr lang="en-US" altLang="zh-TW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5,185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元</a:t>
            </a:r>
            <a:r>
              <a:rPr lang="zh-TW" altLang="en-US" dirty="0"/>
              <a:t>、</a:t>
            </a: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億</a:t>
            </a: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5,285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萬</a:t>
            </a: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9,650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元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時間表示：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上午</a:t>
            </a:r>
            <a:r>
              <a:rPr lang="zh-TW" altLang="en-US" dirty="0"/>
              <a:t>或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下午</a:t>
            </a: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時</a:t>
            </a: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分</a:t>
            </a:r>
            <a:r>
              <a:rPr lang="zh-TW" altLang="en-US" dirty="0" smtClean="0"/>
              <a:t>，不宜</a:t>
            </a:r>
            <a:r>
              <a:rPr lang="zh-TW" altLang="en-US" dirty="0"/>
              <a:t>用</a:t>
            </a:r>
            <a:r>
              <a:rPr lang="en-US" altLang="zh-TW" dirty="0"/>
              <a:t>6 :</a:t>
            </a:r>
            <a:r>
              <a:rPr lang="en-US" altLang="zh-TW" dirty="0" smtClean="0"/>
              <a:t>30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lvl="1"/>
            <a:r>
              <a:rPr lang="zh-TW" altLang="en-US" dirty="0" smtClean="0"/>
              <a:t>日期</a:t>
            </a:r>
            <a:r>
              <a:rPr lang="zh-TW" altLang="en-US" dirty="0"/>
              <a:t>表示：</a:t>
            </a: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月</a:t>
            </a:r>
            <a:r>
              <a:rPr lang="en-US" altLang="zh-TW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日（星期二）</a:t>
            </a:r>
            <a:r>
              <a:rPr lang="zh-TW" altLang="en-US" dirty="0" smtClean="0"/>
              <a:t>，不宜</a:t>
            </a:r>
            <a:r>
              <a:rPr lang="zh-TW" altLang="en-US" dirty="0"/>
              <a:t>用</a:t>
            </a:r>
            <a:r>
              <a:rPr lang="en-US" altLang="zh-TW" dirty="0"/>
              <a:t>4 /</a:t>
            </a:r>
            <a:r>
              <a:rPr lang="en-US" altLang="zh-TW" dirty="0" smtClean="0"/>
              <a:t>28(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 </a:t>
            </a:r>
            <a:endParaRPr lang="zh-TW" altLang="en-US" dirty="0"/>
          </a:p>
          <a:p>
            <a:pPr lvl="1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10</a:t>
            </a:fld>
            <a:endParaRPr lang="zh-TW" altLang="en-US" dirty="0"/>
          </a:p>
        </p:txBody>
      </p:sp>
      <p:sp>
        <p:nvSpPr>
          <p:cNvPr id="5" name="圓角矩形圖說文字 4"/>
          <p:cNvSpPr/>
          <p:nvPr/>
        </p:nvSpPr>
        <p:spPr>
          <a:xfrm>
            <a:off x="5940152" y="3356992"/>
            <a:ext cx="2808312" cy="1296144"/>
          </a:xfrm>
          <a:prstGeom prst="wedgeRoundRectCallout">
            <a:avLst>
              <a:gd name="adj1" fmla="val -82206"/>
              <a:gd name="adj2" fmla="val 62767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小叮嚀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阿拉伯數字應用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半形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書寫。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443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發文常見問題與</a:t>
            </a:r>
            <a:r>
              <a:rPr lang="zh-TW" altLang="en-US" dirty="0" smtClean="0"/>
              <a:t>缺失</a:t>
            </a:r>
            <a:r>
              <a:rPr lang="en-US" altLang="zh-TW" dirty="0" smtClean="0"/>
              <a:t>(2/3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FF">
              <a:alpha val="45098"/>
            </a:srgbClr>
          </a:solidFill>
        </p:spPr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zh-TW" altLang="en-US" dirty="0" smtClean="0"/>
              <a:t>未</a:t>
            </a:r>
            <a:r>
              <a:rPr lang="zh-TW" altLang="en-US" dirty="0"/>
              <a:t>夾帶發文附件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zh-TW" altLang="en-US" dirty="0" smtClean="0"/>
              <a:t>附件</a:t>
            </a:r>
            <a:r>
              <a:rPr lang="zh-TW" altLang="en-US" dirty="0"/>
              <a:t>欄位填寫未</a:t>
            </a:r>
            <a:r>
              <a:rPr lang="zh-TW" altLang="en-US" dirty="0" smtClean="0"/>
              <a:t>詳盡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應寫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內容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名稱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數量</a:t>
            </a:r>
            <a:r>
              <a:rPr lang="zh-TW" altLang="en-US" dirty="0"/>
              <a:t>及其他有關</a:t>
            </a:r>
            <a:r>
              <a:rPr lang="zh-TW" altLang="en-US" dirty="0" smtClean="0"/>
              <a:t>字樣；數量</a:t>
            </a:r>
            <a:r>
              <a:rPr lang="zh-TW" altLang="en-US" dirty="0"/>
              <a:t>使用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阿拉伯數字</a:t>
            </a:r>
            <a:r>
              <a:rPr lang="zh-TW" altLang="en-US" dirty="0" smtClean="0"/>
              <a:t>，不可</a:t>
            </a:r>
            <a:r>
              <a:rPr lang="zh-TW" altLang="en-US" dirty="0"/>
              <a:t>只寫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文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隨文</a:t>
            </a:r>
            <a:r>
              <a:rPr lang="zh-TW" altLang="en-US" dirty="0" smtClean="0"/>
              <a:t>、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另寄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marL="514350" indent="-514350">
              <a:buFont typeface="+mj-lt"/>
              <a:buAutoNum type="arabicPeriod" startAt="6"/>
            </a:pPr>
            <a:r>
              <a:rPr lang="zh-TW" altLang="en-US" dirty="0" smtClean="0"/>
              <a:t>承辦聯絡資訊錯誤、傳真</a:t>
            </a:r>
            <a:r>
              <a:rPr lang="zh-TW" altLang="en-US" dirty="0"/>
              <a:t>欄位空白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zh-TW" altLang="en-US" dirty="0" smtClean="0"/>
              <a:t>送</a:t>
            </a:r>
            <a:r>
              <a:rPr lang="zh-TW" altLang="en-US" dirty="0"/>
              <a:t>繕發文前未查閱各關卡簽核意見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zh-TW" altLang="en-US" dirty="0" smtClean="0"/>
              <a:t>送</a:t>
            </a:r>
            <a:r>
              <a:rPr lang="zh-TW" altLang="en-US" dirty="0"/>
              <a:t>繕發文與送存歸檔同時勾選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506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發文常見問題與</a:t>
            </a:r>
            <a:r>
              <a:rPr lang="zh-TW" altLang="en-US" dirty="0" smtClean="0"/>
              <a:t>缺失</a:t>
            </a:r>
            <a:r>
              <a:rPr lang="en-US" altLang="zh-TW" dirty="0" smtClean="0"/>
              <a:t>(3/3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FF">
              <a:alpha val="45098"/>
            </a:srgbClr>
          </a:solidFill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11"/>
            </a:pPr>
            <a:r>
              <a:rPr lang="zh-TW" altLang="en-US" dirty="0" smtClean="0"/>
              <a:t>內容、附件涉及個資時，應作適當處置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如身分證字號</a:t>
            </a:r>
            <a:r>
              <a:rPr lang="en-US" altLang="zh-TW" dirty="0" smtClean="0"/>
              <a:t>A123456789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en-US" altLang="zh-TW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A12345****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。</a:t>
            </a:r>
            <a:endParaRPr lang="en-US" altLang="zh-TW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lvl="1"/>
            <a:r>
              <a:rPr lang="zh-TW" altLang="en-US" dirty="0" smtClean="0">
                <a:sym typeface="Wingdings" panose="05000000000000000000" pitchFamily="2" charset="2"/>
              </a:rPr>
              <a:t>含個資之電子</a:t>
            </a:r>
            <a:r>
              <a:rPr lang="zh-TW" altLang="en-US" dirty="0">
                <a:sym typeface="Wingdings" panose="05000000000000000000" pitchFamily="2" charset="2"/>
              </a:rPr>
              <a:t>檔案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應加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密。</a:t>
            </a:r>
            <a:endParaRPr lang="en-US" altLang="zh-TW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lvl="1"/>
            <a:r>
              <a:rPr lang="zh-TW" altLang="en-US" dirty="0" smtClean="0"/>
              <a:t>如文面或附件須提供完整個資內容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r>
              <a:rPr lang="zh-TW" altLang="en-US" dirty="0" smtClean="0"/>
              <a:t>應考量</a:t>
            </a:r>
            <a:r>
              <a:rPr lang="zh-TW" altLang="en-US" dirty="0"/>
              <a:t>是否以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密件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處理，附件用不透明信封袋彌封裝妥。</a:t>
            </a:r>
            <a:endParaRPr lang="en-US" altLang="zh-TW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 startAt="12"/>
            </a:pPr>
            <a:r>
              <a:rPr lang="zh-TW" altLang="en-US" dirty="0" smtClean="0"/>
              <a:t>公文速別與系統急件功能差異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速別是希望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受文機關辦理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之期限</a:t>
            </a:r>
            <a:r>
              <a:rPr lang="zh-TW" altLang="en-US" dirty="0" smtClean="0"/>
              <a:t>。</a:t>
            </a:r>
            <a:r>
              <a:rPr lang="zh-TW" altLang="en-US" dirty="0"/>
              <a:t>應確實考量</a:t>
            </a:r>
            <a:r>
              <a:rPr lang="zh-TW" altLang="en-US" dirty="0" smtClean="0"/>
              <a:t>案件性質</a:t>
            </a:r>
            <a:r>
              <a:rPr lang="zh-TW" altLang="en-US" dirty="0"/>
              <a:t>，填列「最速件」、「速件」或「普通件</a:t>
            </a:r>
            <a:r>
              <a:rPr lang="zh-TW" altLang="en-US" dirty="0" smtClean="0"/>
              <a:t>」；如</a:t>
            </a:r>
            <a:r>
              <a:rPr lang="zh-TW" altLang="en-US" dirty="0"/>
              <a:t>為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限期公文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，則不必填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列</a:t>
            </a:r>
            <a:r>
              <a:rPr lang="en-US" altLang="zh-TW" dirty="0" smtClean="0"/>
              <a:t>(</a:t>
            </a:r>
            <a:r>
              <a:rPr lang="zh-TW" altLang="en-US" dirty="0" smtClean="0"/>
              <a:t>空白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，並於主旨載明「</a:t>
            </a:r>
            <a:r>
              <a:rPr lang="zh-TW" altLang="en-US" dirty="0"/>
              <a:t>請於</a:t>
            </a:r>
            <a:r>
              <a:rPr lang="zh-TW" altLang="en-US" dirty="0" smtClean="0"/>
              <a:t>文到Ｏ日內回覆」。</a:t>
            </a:r>
            <a:endParaRPr lang="en-US" altLang="zh-TW" dirty="0" smtClean="0"/>
          </a:p>
          <a:p>
            <a:pPr lvl="1"/>
            <a:r>
              <a:rPr lang="zh-TW" altLang="en-US" dirty="0"/>
              <a:t>急件</a:t>
            </a:r>
            <a:r>
              <a:rPr lang="zh-TW" altLang="en-US" dirty="0" smtClean="0"/>
              <a:t>功能是系統提醒主管有特殊案件須優先處理，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案件會排到最上方讓主管優先核示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 startAt="12"/>
            </a:pP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144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一般公務機密文書處理</a:t>
            </a:r>
            <a:r>
              <a:rPr lang="zh-TW" altLang="en-US" dirty="0" smtClean="0"/>
              <a:t>原則</a:t>
            </a:r>
            <a:r>
              <a:rPr lang="en-US" altLang="zh-TW" dirty="0" smtClean="0"/>
              <a:t>(1/2)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112568"/>
          </a:xfrm>
          <a:solidFill>
            <a:srgbClr val="FFFFFF">
              <a:alpha val="45098"/>
            </a:srgbClr>
          </a:solidFill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/>
              <a:t>機密文書區分為國家機密文書及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一般公務機密文書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/>
              <a:t>一般公務機密文書列為「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密</a:t>
            </a:r>
            <a:r>
              <a:rPr lang="zh-TW" altLang="en-US" dirty="0"/>
              <a:t>」等級。不同等級之機密文書</a:t>
            </a:r>
            <a:r>
              <a:rPr lang="zh-TW" altLang="en-US" dirty="0" smtClean="0"/>
              <a:t>合併</a:t>
            </a:r>
            <a:r>
              <a:rPr lang="zh-TW" altLang="en-US" dirty="0"/>
              <a:t>使用或處理時，以其中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最高之等級為機密等級</a:t>
            </a:r>
            <a:r>
              <a:rPr lang="zh-TW" altLang="en-US" dirty="0" smtClean="0"/>
              <a:t>。例：普通件</a:t>
            </a:r>
            <a:r>
              <a:rPr lang="en-US" altLang="zh-TW" dirty="0" smtClean="0"/>
              <a:t>+</a:t>
            </a:r>
            <a:r>
              <a:rPr lang="zh-TW" altLang="en-US" dirty="0" smtClean="0"/>
              <a:t>密件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dirty="0" smtClean="0">
                <a:sym typeface="Wingdings" panose="05000000000000000000" pitchFamily="2" charset="2"/>
              </a:rPr>
              <a:t>以密件處理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/>
              <a:t>各機關承辦人員處理一般文書，應審核鑑定是否具保密價值，如確有保密必要，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應改以機密文書處理</a:t>
            </a:r>
            <a:r>
              <a:rPr lang="zh-TW" altLang="en-US" dirty="0" smtClean="0"/>
              <a:t>。如為他機關來文，得依本手冊機密等級變更或解密程序，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建議來文機關變更密等及解密條件或保密期限</a:t>
            </a:r>
            <a:r>
              <a:rPr lang="zh-TW" altLang="en-US" dirty="0" smtClean="0"/>
              <a:t>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/>
              <a:t>機關</a:t>
            </a:r>
            <a:r>
              <a:rPr lang="zh-TW" altLang="en-US" dirty="0"/>
              <a:t>內部行政流程如有保密必要時，於文書核擬過程中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採取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保密措施</a:t>
            </a:r>
            <a:r>
              <a:rPr lang="zh-TW" altLang="en-US" dirty="0"/>
              <a:t>即可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/>
              <a:t>解密</a:t>
            </a:r>
            <a:r>
              <a:rPr lang="zh-TW" altLang="en-US" dirty="0" smtClean="0"/>
              <a:t>條件：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本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件至某年某月某日解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密</a:t>
            </a:r>
            <a:r>
              <a:rPr lang="zh-TW" altLang="en-US" dirty="0"/>
              <a:t>、</a:t>
            </a:r>
            <a:r>
              <a:rPr lang="zh-TW" altLang="en-US" dirty="0" smtClean="0"/>
              <a:t>本</a:t>
            </a:r>
            <a:r>
              <a:rPr lang="zh-TW" altLang="en-US" dirty="0"/>
              <a:t>件於公布時解</a:t>
            </a:r>
            <a:r>
              <a:rPr lang="zh-TW" altLang="en-US" dirty="0" smtClean="0"/>
              <a:t>密</a:t>
            </a:r>
            <a:r>
              <a:rPr lang="zh-TW" altLang="en-US" dirty="0"/>
              <a:t>、</a:t>
            </a:r>
            <a:r>
              <a:rPr lang="zh-TW" altLang="en-US" dirty="0" smtClean="0"/>
              <a:t>其他</a:t>
            </a:r>
            <a:r>
              <a:rPr lang="zh-TW" altLang="en-US" dirty="0"/>
              <a:t>（其他特別條件或另行檢討後辦理解</a:t>
            </a:r>
            <a:r>
              <a:rPr lang="zh-TW" altLang="en-US" dirty="0" smtClean="0"/>
              <a:t>密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5" name="圓角矩形圖說文字 4"/>
          <p:cNvSpPr/>
          <p:nvPr/>
        </p:nvSpPr>
        <p:spPr>
          <a:xfrm>
            <a:off x="5436096" y="3284984"/>
            <a:ext cx="2808312" cy="1800200"/>
          </a:xfrm>
          <a:prstGeom prst="wedgeRoundRectCallout">
            <a:avLst>
              <a:gd name="adj1" fmla="val -82206"/>
              <a:gd name="adj2" fmla="val 62767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：何者為最具體明確的解密條件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63524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一般公務機密文書處理</a:t>
            </a:r>
            <a:r>
              <a:rPr lang="zh-TW" altLang="en-US" dirty="0" smtClean="0"/>
              <a:t>原則</a:t>
            </a:r>
            <a:r>
              <a:rPr lang="en-US" altLang="zh-TW" dirty="0" smtClean="0"/>
              <a:t>(2/2)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112568"/>
          </a:xfrm>
          <a:solidFill>
            <a:srgbClr val="FFFFFF">
              <a:alpha val="45098"/>
            </a:srgb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/>
              <a:t>一般公務機密應保密事項：</a:t>
            </a:r>
            <a:endParaRPr lang="en-US" altLang="zh-TW" dirty="0"/>
          </a:p>
          <a:p>
            <a:pPr marL="271463" indent="0">
              <a:buNone/>
            </a:pPr>
            <a:r>
              <a:rPr lang="zh-TW" altLang="en-US" dirty="0" smtClean="0"/>
              <a:t>職務</a:t>
            </a:r>
            <a:r>
              <a:rPr lang="zh-TW" altLang="en-US" dirty="0"/>
              <a:t>秘密、</a:t>
            </a:r>
            <a:r>
              <a:rPr lang="zh-TW" altLang="en-US" dirty="0" smtClean="0"/>
              <a:t>業務秘密、採購秘密、人事秘密、陳情檢舉、個人資料安全隱私、其他依法令或契約有保密義務者。</a:t>
            </a:r>
            <a:endParaRPr lang="en-US" altLang="zh-TW" dirty="0"/>
          </a:p>
          <a:p>
            <a:pPr marL="0" indent="0">
              <a:buFont typeface="Wingdings" panose="05000000000000000000" pitchFamily="2" charset="2"/>
              <a:buChar char="Ø"/>
            </a:pPr>
            <a:r>
              <a:rPr lang="zh-TW" altLang="en-US" dirty="0" smtClean="0"/>
              <a:t>來文機關已有設定密等：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但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未設解密條件</a:t>
            </a:r>
            <a:r>
              <a:rPr lang="zh-TW" altLang="en-US" dirty="0" smtClean="0"/>
              <a:t>或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保密期限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發文建議</a:t>
            </a:r>
            <a:r>
              <a:rPr lang="zh-TW" altLang="en-US" dirty="0" smtClean="0">
                <a:sym typeface="Wingdings" panose="05000000000000000000" pitchFamily="2" charset="2"/>
              </a:rPr>
              <a:t>對方設定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lvl="1"/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有解</a:t>
            </a:r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密條件</a:t>
            </a:r>
            <a:r>
              <a:rPr lang="zh-TW" altLang="en-US" dirty="0">
                <a:sym typeface="Wingdings" panose="05000000000000000000" pitchFamily="2" charset="2"/>
              </a:rPr>
              <a:t>但不具體</a:t>
            </a:r>
            <a:r>
              <a:rPr lang="zh-TW" altLang="en-US" dirty="0" smtClean="0">
                <a:sym typeface="Wingdings" panose="05000000000000000000" pitchFamily="2" charset="2"/>
              </a:rPr>
              <a:t>明確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發文建議</a:t>
            </a:r>
            <a:r>
              <a:rPr lang="zh-TW" altLang="en-US" dirty="0" smtClean="0">
                <a:sym typeface="Wingdings" panose="05000000000000000000" pitchFamily="2" charset="2"/>
              </a:rPr>
              <a:t>對方更正</a:t>
            </a:r>
            <a:endParaRPr lang="en-US" altLang="zh-TW" dirty="0" smtClean="0">
              <a:sym typeface="Wingdings" panose="05000000000000000000" pitchFamily="2" charset="2"/>
            </a:endParaRPr>
          </a:p>
          <a:p>
            <a:pPr lvl="1"/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有具體解密條件</a:t>
            </a:r>
            <a:r>
              <a:rPr lang="zh-TW" altLang="en-US" dirty="0" smtClean="0">
                <a:sym typeface="Wingdings" panose="05000000000000000000" pitchFamily="2" charset="2"/>
              </a:rPr>
              <a:t>或</a:t>
            </a:r>
            <a:r>
              <a:rPr lang="zh-TW" alt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保密期限</a:t>
            </a:r>
            <a:r>
              <a:rPr lang="en-US" altLang="zh-TW" dirty="0" smtClean="0">
                <a:sym typeface="Wingdings" panose="05000000000000000000" pitchFamily="2" charset="2"/>
              </a:rPr>
              <a:t>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依來文解密條件或</a:t>
            </a:r>
            <a:endParaRPr lang="en-US" altLang="zh-TW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                 保密期限解密</a:t>
            </a:r>
            <a:endParaRPr lang="en-US" altLang="zh-TW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5" name="圓角矩形圖說文字 4"/>
          <p:cNvSpPr/>
          <p:nvPr/>
        </p:nvSpPr>
        <p:spPr>
          <a:xfrm>
            <a:off x="5868144" y="1996480"/>
            <a:ext cx="2808312" cy="1800200"/>
          </a:xfrm>
          <a:prstGeom prst="wedgeRoundRectCallout">
            <a:avLst>
              <a:gd name="adj1" fmla="val -82206"/>
              <a:gd name="adj2" fmla="val 62767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：受文機關能否自行更改來文機關所設定之密等、解密條件或保密期限？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30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公文系統常見問題</a:t>
            </a:r>
            <a:r>
              <a:rPr lang="zh-TW" altLang="en-US" dirty="0" smtClean="0"/>
              <a:t>說明</a:t>
            </a:r>
            <a:r>
              <a:rPr lang="en-US" altLang="zh-TW" dirty="0" smtClean="0"/>
              <a:t>(1/4)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  <a:solidFill>
            <a:srgbClr val="FFFFFF">
              <a:alpha val="45098"/>
            </a:srgbClr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TW" dirty="0"/>
              <a:t>Q1.</a:t>
            </a:r>
            <a:r>
              <a:rPr lang="zh-TW" altLang="en-US" dirty="0"/>
              <a:t>公文已結案，但無法送歸檔，顯示有臨時憑證未作補簽章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endParaRPr lang="zh-TW" alt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dirty="0"/>
              <a:t>Q2.</a:t>
            </a:r>
            <a:r>
              <a:rPr lang="zh-TW" altLang="en-US" dirty="0"/>
              <a:t>發現待處理公文的待補簽公文或須補簽公文有件數。</a:t>
            </a:r>
          </a:p>
          <a:p>
            <a:pPr lvl="1"/>
            <a:r>
              <a:rPr lang="en-US" altLang="zh-TW" dirty="0"/>
              <a:t>A1</a:t>
            </a:r>
            <a:r>
              <a:rPr lang="zh-TW" altLang="en-US" dirty="0" smtClean="0"/>
              <a:t>、</a:t>
            </a:r>
            <a:r>
              <a:rPr lang="en-US" altLang="zh-TW" dirty="0" smtClean="0"/>
              <a:t>A2</a:t>
            </a:r>
            <a:r>
              <a:rPr lang="en-US" altLang="zh-TW" dirty="0"/>
              <a:t>.</a:t>
            </a:r>
            <a:r>
              <a:rPr lang="zh-TW" altLang="en-US" dirty="0"/>
              <a:t>如何看誰使用臨時憑證作簽章及如何做補簽章。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40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公文系統常見問題</a:t>
            </a:r>
            <a:r>
              <a:rPr lang="zh-TW" altLang="en-US" dirty="0" smtClean="0"/>
              <a:t>說明</a:t>
            </a:r>
            <a:r>
              <a:rPr lang="en-US" altLang="zh-TW" dirty="0" smtClean="0"/>
              <a:t>(2/4)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  <a:solidFill>
            <a:srgbClr val="FFFFFF">
              <a:alpha val="45098"/>
            </a:srgbClr>
          </a:soli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TW" dirty="0" smtClean="0"/>
              <a:t>Q3.</a:t>
            </a:r>
            <a:r>
              <a:rPr lang="zh-TW" altLang="en-US" dirty="0"/>
              <a:t>公文編輯的說明段落不見了，要如何恢復。</a:t>
            </a:r>
          </a:p>
          <a:p>
            <a:pPr lvl="1"/>
            <a:r>
              <a:rPr lang="en-US" altLang="zh-TW" dirty="0"/>
              <a:t>A7.</a:t>
            </a:r>
            <a:r>
              <a:rPr lang="zh-TW" altLang="en-US" dirty="0"/>
              <a:t>說明段落空白時，系統於儲存時，會詢問是否隱藏空白段落</a:t>
            </a:r>
            <a:r>
              <a:rPr lang="zh-TW" altLang="en-US" dirty="0" smtClean="0"/>
              <a:t>。隱藏</a:t>
            </a:r>
            <a:r>
              <a:rPr lang="zh-TW" altLang="en-US" dirty="0"/>
              <a:t>後如需要展開，請點選</a:t>
            </a:r>
            <a:r>
              <a:rPr lang="en-US" altLang="zh-TW" dirty="0"/>
              <a:t>【</a:t>
            </a:r>
            <a:r>
              <a:rPr lang="zh-TW" altLang="en-US" dirty="0"/>
              <a:t>資料設定</a:t>
            </a:r>
            <a:r>
              <a:rPr lang="en-US" altLang="zh-TW" dirty="0"/>
              <a:t>】-【</a:t>
            </a:r>
            <a:r>
              <a:rPr lang="zh-TW" altLang="en-US" dirty="0"/>
              <a:t>展開空白段落</a:t>
            </a:r>
            <a:r>
              <a:rPr lang="en-US" altLang="zh-TW" dirty="0"/>
              <a:t>】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dirty="0" smtClean="0"/>
              <a:t>Q4.</a:t>
            </a:r>
            <a:r>
              <a:rPr lang="zh-TW" altLang="en-US" dirty="0"/>
              <a:t>與發文人員聯繫事項欄位的用法。</a:t>
            </a:r>
          </a:p>
          <a:p>
            <a:pPr lvl="1"/>
            <a:r>
              <a:rPr lang="en-US" altLang="zh-TW" dirty="0"/>
              <a:t>A5.</a:t>
            </a:r>
            <a:r>
              <a:rPr lang="zh-TW" altLang="en-US" dirty="0"/>
              <a:t>須讓發文人員知悉且不須寫在簽核意見經長官同意的內容</a:t>
            </a:r>
            <a:r>
              <a:rPr lang="zh-TW" altLang="en-US" dirty="0" smtClean="0"/>
              <a:t>。例如</a:t>
            </a:r>
            <a:r>
              <a:rPr lang="zh-TW" altLang="en-US" dirty="0"/>
              <a:t>：發文有時效、發文後領取人員聯絡方式等可寫在發文聯繫事項</a:t>
            </a:r>
            <a:r>
              <a:rPr lang="zh-TW" altLang="en-US" dirty="0" smtClean="0"/>
              <a:t>；發文</a:t>
            </a:r>
            <a:r>
              <a:rPr lang="zh-TW" altLang="en-US" dirty="0"/>
              <a:t>一併用印的事項應寫在簽核意見，因為用印需要長官同意！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999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公文系統常見問題</a:t>
            </a:r>
            <a:r>
              <a:rPr lang="zh-TW" altLang="en-US" dirty="0" smtClean="0"/>
              <a:t>說明</a:t>
            </a:r>
            <a:r>
              <a:rPr lang="en-US" altLang="zh-TW" dirty="0" smtClean="0"/>
              <a:t>(3/4)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  <a:solidFill>
            <a:srgbClr val="FFFFFF">
              <a:alpha val="45098"/>
            </a:srgbClr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TW" dirty="0" smtClean="0"/>
              <a:t>Q5.</a:t>
            </a:r>
            <a:r>
              <a:rPr lang="zh-TW" altLang="en-US" dirty="0"/>
              <a:t>為什麼預覽列印畫面都變為空白。</a:t>
            </a:r>
          </a:p>
          <a:p>
            <a:pPr lvl="1"/>
            <a:r>
              <a:rPr lang="en-US" altLang="zh-TW" dirty="0"/>
              <a:t>A3.</a:t>
            </a:r>
            <a:r>
              <a:rPr lang="zh-TW" altLang="en-US" dirty="0"/>
              <a:t>因</a:t>
            </a:r>
            <a:r>
              <a:rPr lang="en-US" altLang="zh-TW" dirty="0"/>
              <a:t>Chrome</a:t>
            </a:r>
            <a:r>
              <a:rPr lang="zh-TW" altLang="en-US" dirty="0"/>
              <a:t>瀏覽器近期資安針對</a:t>
            </a:r>
            <a:r>
              <a:rPr lang="en-US" altLang="zh-TW" dirty="0"/>
              <a:t>Flash</a:t>
            </a:r>
            <a:r>
              <a:rPr lang="zh-TW" altLang="en-US" dirty="0"/>
              <a:t>預設不啟動，需要作</a:t>
            </a:r>
            <a:r>
              <a:rPr lang="zh-TW" altLang="en-US" dirty="0" smtClean="0"/>
              <a:t>手動調整設定。</a:t>
            </a:r>
            <a:endParaRPr lang="en-US" altLang="zh-TW" dirty="0" smtClean="0"/>
          </a:p>
          <a:p>
            <a:pPr lvl="1"/>
            <a:endParaRPr lang="en-US" altLang="zh-TW" dirty="0"/>
          </a:p>
          <a:p>
            <a:pPr lvl="1">
              <a:buFont typeface="Wingdings" panose="05000000000000000000" pitchFamily="2" charset="2"/>
              <a:buChar char="Ø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dirty="0" smtClean="0"/>
              <a:t>Q6.</a:t>
            </a:r>
            <a:r>
              <a:rPr lang="zh-TW" altLang="en-US" dirty="0"/>
              <a:t>紙本簽核如何印核判框，及會辦超過</a:t>
            </a:r>
            <a:r>
              <a:rPr lang="en-US" altLang="zh-TW" dirty="0"/>
              <a:t>2</a:t>
            </a:r>
            <a:r>
              <a:rPr lang="zh-TW" altLang="en-US" dirty="0"/>
              <a:t>個單位，如何印簽稿會核單。</a:t>
            </a:r>
          </a:p>
          <a:p>
            <a:pPr lvl="1"/>
            <a:r>
              <a:rPr lang="en-US" altLang="zh-TW" dirty="0"/>
              <a:t>A6.</a:t>
            </a:r>
            <a:r>
              <a:rPr lang="zh-TW" altLang="en-US" dirty="0"/>
              <a:t>預覽列印操作講解。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42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公文系統常見問題</a:t>
            </a:r>
            <a:r>
              <a:rPr lang="zh-TW" altLang="en-US" dirty="0" smtClean="0"/>
              <a:t>說明</a:t>
            </a:r>
            <a:r>
              <a:rPr lang="en-US" altLang="zh-TW" dirty="0" smtClean="0"/>
              <a:t>(4/4)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  <a:solidFill>
            <a:srgbClr val="FFFFFF">
              <a:alpha val="45098"/>
            </a:srgbClr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zh-TW" dirty="0" smtClean="0"/>
              <a:t>Q7.</a:t>
            </a:r>
            <a:r>
              <a:rPr lang="zh-TW" altLang="en-US" dirty="0"/>
              <a:t>暑假期間提醒同仁如有休假，公文系統也要一併設定職務代理人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dirty="0"/>
          </a:p>
          <a:p>
            <a:pPr>
              <a:buFont typeface="Wingdings" panose="05000000000000000000" pitchFamily="2" charset="2"/>
              <a:buChar char="Ø"/>
            </a:pPr>
            <a:endParaRPr lang="zh-TW" alt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dirty="0" smtClean="0"/>
              <a:t>Q8.</a:t>
            </a:r>
            <a:r>
              <a:rPr lang="zh-TW" altLang="en-US" dirty="0"/>
              <a:t>宣導服務平台相關資料可以多加運用。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831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公文系統其他注意事項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19</a:t>
            </a:fld>
            <a:endParaRPr lang="zh-TW" altLang="en-US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  <a:solidFill>
            <a:srgbClr val="FFFFFF">
              <a:alpha val="45098"/>
            </a:srgbClr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 smtClean="0"/>
              <a:t>公文簽核說明</a:t>
            </a:r>
            <a:endParaRPr lang="en-US" altLang="zh-TW" sz="4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zh-TW" altLang="en-US" sz="3600" dirty="0" smtClean="0"/>
              <a:t>線上</a:t>
            </a:r>
            <a:r>
              <a:rPr lang="zh-TW" altLang="en-US" sz="3600" dirty="0"/>
              <a:t>簽</a:t>
            </a:r>
            <a:r>
              <a:rPr lang="zh-TW" altLang="en-US" sz="3600" dirty="0" smtClean="0"/>
              <a:t>核</a:t>
            </a:r>
            <a:endParaRPr lang="en-US" altLang="zh-TW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zh-TW" altLang="en-US" sz="3600" dirty="0"/>
              <a:t>紙</a:t>
            </a:r>
            <a:r>
              <a:rPr lang="zh-TW" altLang="en-US" sz="3600" dirty="0" smtClean="0"/>
              <a:t>本</a:t>
            </a:r>
            <a:r>
              <a:rPr lang="zh-TW" altLang="en-US" sz="3600" dirty="0"/>
              <a:t>簽</a:t>
            </a:r>
            <a:r>
              <a:rPr lang="zh-TW" altLang="en-US" sz="3600" dirty="0" smtClean="0"/>
              <a:t>核</a:t>
            </a:r>
            <a:endParaRPr lang="en-US" altLang="zh-TW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altLang="zh-TW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4000" dirty="0" smtClean="0"/>
              <a:t>公文系統流程說明</a:t>
            </a:r>
            <a:endParaRPr lang="en-US" altLang="zh-TW" sz="4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zh-TW" altLang="en-US" sz="3600" dirty="0"/>
              <a:t>流程設定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47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本次研習重點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FF">
              <a:alpha val="45098"/>
            </a:srgbClr>
          </a:solidFill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4000" b="1" dirty="0" smtClean="0">
                <a:solidFill>
                  <a:srgbClr val="0000FF"/>
                </a:solidFill>
              </a:rPr>
              <a:t>文書處理及流程說明</a:t>
            </a:r>
            <a:endParaRPr lang="en-US" altLang="zh-TW" sz="4000" b="1" dirty="0">
              <a:solidFill>
                <a:srgbClr val="0000FF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4000" b="1" dirty="0" smtClean="0">
                <a:solidFill>
                  <a:srgbClr val="0000FF"/>
                </a:solidFill>
              </a:rPr>
              <a:t>發文常見問題與缺失</a:t>
            </a:r>
            <a:endParaRPr lang="en-US" altLang="zh-TW" sz="4000" b="1" dirty="0">
              <a:solidFill>
                <a:srgbClr val="0000FF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zh-TW" altLang="en-US" sz="4000" b="1" dirty="0" smtClean="0">
                <a:solidFill>
                  <a:srgbClr val="0000FF"/>
                </a:solidFill>
              </a:rPr>
              <a:t>公文系統常見問題說明</a:t>
            </a:r>
            <a:endParaRPr lang="en-US" altLang="zh-TW" sz="4000" b="1" dirty="0" smtClean="0">
              <a:solidFill>
                <a:srgbClr val="0000FF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altLang="zh-TW" sz="4000" b="1" dirty="0" smtClean="0">
              <a:solidFill>
                <a:srgbClr val="0000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2</a:t>
            </a:fld>
            <a:endParaRPr lang="zh-TW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55" y="3810149"/>
            <a:ext cx="1561853" cy="2165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1010002559_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7" t="9682" r="10544" b="10078"/>
          <a:stretch/>
        </p:blipFill>
        <p:spPr bwMode="auto">
          <a:xfrm>
            <a:off x="3131840" y="3810149"/>
            <a:ext cx="1622056" cy="216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6" t="13704" r="40834" b="58703"/>
          <a:stretch/>
        </p:blipFill>
        <p:spPr bwMode="auto">
          <a:xfrm>
            <a:off x="5508104" y="3810149"/>
            <a:ext cx="2785616" cy="2165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3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3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rPr>
              <a:t>線上簽核實施原則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57200" y="1187450"/>
            <a:ext cx="8134350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0200" indent="-330200"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 marL="330200" indent="-330200"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6075" algn="l"/>
                <a:tab pos="8415338" algn="l"/>
                <a:tab pos="8864600" algn="l"/>
                <a:tab pos="93138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lvl="1" defTabSz="449263" fontAlgn="base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微軟正黑體" pitchFamily="34" charset="-120"/>
              <a:buChar char="•"/>
            </a:pPr>
            <a:r>
              <a:rPr lang="zh-TW" altLang="en-US" sz="2400" b="1" dirty="0" smtClean="0">
                <a:solidFill>
                  <a:srgbClr val="0033CC"/>
                </a:solidFill>
                <a:latin typeface="微軟正黑體" pitchFamily="34" charset="-120"/>
                <a:ea typeface="微軟正黑體" pitchFamily="34" charset="-120"/>
              </a:rPr>
              <a:t>電子來文、創簽稿、存查案件、開會通知單等</a:t>
            </a:r>
          </a:p>
          <a:p>
            <a:pPr lvl="1" defTabSz="449263" fontAlgn="base"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endParaRPr lang="en-US" altLang="zh-TW" sz="20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 defTabSz="449263" fontAlgn="base">
              <a:spcBef>
                <a:spcPts val="5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en-US" altLang="zh-TW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※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符合下列情況，不適用線上簽核！！</a:t>
            </a:r>
            <a:r>
              <a:rPr lang="zh-TW" altLang="en-US" sz="2000" b="1" dirty="0" smtClean="0">
                <a:solidFill>
                  <a:srgbClr val="0033CC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  <a:p>
            <a: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D0D0D"/>
              </a:buClr>
              <a:buSzPct val="100000"/>
              <a:buFont typeface="微軟正黑體" pitchFamily="34" charset="-120"/>
              <a:buChar char="•"/>
            </a:pPr>
            <a:r>
              <a:rPr lang="zh-TW" altLang="en-US" sz="2400" b="1" u="sng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密件公文</a:t>
            </a:r>
            <a:r>
              <a:rPr lang="zh-TW" altLang="en-US" sz="24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：一律採紙本簽核，僅作線上流程傳遞。</a:t>
            </a:r>
          </a:p>
          <a:p>
            <a: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D0D0D"/>
              </a:buClr>
              <a:buSzPct val="100000"/>
              <a:buFont typeface="微軟正黑體" pitchFamily="34" charset="-120"/>
              <a:buChar char="•"/>
            </a:pPr>
            <a:r>
              <a:rPr lang="zh-TW" altLang="en-US" sz="2400" b="1" u="sng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急要公文或特殊公文</a:t>
            </a:r>
            <a:r>
              <a:rPr lang="zh-TW" altLang="en-US" sz="24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：急要公文遇有線上簽核系統無法運作或須越級陳核時，得採紙本簽核；公文因特殊事由，經主管同意後，亦得採紙本簽核。</a:t>
            </a:r>
          </a:p>
          <a:p>
            <a:pPr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D0D0D"/>
              </a:buClr>
              <a:buSzPct val="100000"/>
              <a:buFont typeface="微軟正黑體" pitchFamily="34" charset="-120"/>
              <a:buChar char="•"/>
            </a:pPr>
            <a:r>
              <a:rPr lang="zh-TW" altLang="en-US" sz="24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特殊附件：</a:t>
            </a:r>
          </a:p>
          <a:p>
            <a:pPr defTabSz="449263" eaLnBrk="0" fontAlgn="base" hangingPunct="0">
              <a:spcBef>
                <a:spcPts val="4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、海報、大型書圖或已裝訂成冊之預算書、計畫書、合約書、報告書、建議書</a:t>
            </a:r>
            <a:r>
              <a:rPr lang="en-US" altLang="zh-TW" sz="1600" b="1" dirty="0" smtClean="0">
                <a:solidFill>
                  <a:srgbClr val="0D0D0D"/>
                </a:solidFill>
                <a:latin typeface="Arial"/>
                <a:ea typeface="微軟正黑體" pitchFamily="34" charset="-120"/>
              </a:rPr>
              <a:t>……</a:t>
            </a: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等 </a:t>
            </a:r>
          </a:p>
          <a:p>
            <a:pPr defTabSz="449263" eaLnBrk="0" fontAlgn="base" hangingPunct="0">
              <a:spcBef>
                <a:spcPts val="4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      大型附件。 </a:t>
            </a:r>
          </a:p>
          <a:p>
            <a:pPr defTabSz="449263" eaLnBrk="0" fontAlgn="base" hangingPunct="0">
              <a:spcBef>
                <a:spcPts val="4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、有價證券、支票、現金、原始憑證、須用印之文件</a:t>
            </a:r>
            <a:r>
              <a:rPr lang="en-US" altLang="zh-TW" sz="1600" b="1" dirty="0" smtClean="0">
                <a:solidFill>
                  <a:srgbClr val="0D0D0D"/>
                </a:solidFill>
                <a:latin typeface="Arial"/>
                <a:ea typeface="微軟正黑體" pitchFamily="34" charset="-120"/>
              </a:rPr>
              <a:t>……</a:t>
            </a: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等。 </a:t>
            </a:r>
          </a:p>
          <a:p>
            <a:pPr defTabSz="449263" eaLnBrk="0" fontAlgn="base" hangingPunct="0">
              <a:spcBef>
                <a:spcPts val="4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、附件屬性或格式特殊者</a:t>
            </a:r>
            <a:r>
              <a:rPr lang="en-US" altLang="zh-TW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光碟、磁片、磁帶、實體物品</a:t>
            </a:r>
            <a:r>
              <a:rPr lang="en-US" altLang="zh-TW" sz="1600" b="1" dirty="0" smtClean="0">
                <a:solidFill>
                  <a:srgbClr val="0D0D0D"/>
                </a:solidFill>
                <a:latin typeface="Arial"/>
                <a:ea typeface="微軟正黑體" pitchFamily="34" charset="-120"/>
              </a:rPr>
              <a:t>……</a:t>
            </a:r>
            <a:r>
              <a:rPr lang="en-US" altLang="zh-TW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。 </a:t>
            </a:r>
          </a:p>
          <a:p>
            <a:pPr defTabSz="449263" eaLnBrk="0" fontAlgn="base" hangingPunct="0">
              <a:spcBef>
                <a:spcPts val="4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      附件如採紙本傳遞，應檢附「實體附件傳遞清單」，並以卷宗夾傳送；凡採紙本簽</a:t>
            </a:r>
          </a:p>
          <a:p>
            <a:pPr defTabSz="449263" eaLnBrk="0" fontAlgn="base" hangingPunct="0">
              <a:spcBef>
                <a:spcPts val="4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600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      核之公文，一概以紙本點收並歸檔。</a:t>
            </a:r>
          </a:p>
        </p:txBody>
      </p:sp>
    </p:spTree>
    <p:extLst>
      <p:ext uri="{BB962C8B-B14F-4D97-AF65-F5344CB8AC3E}">
        <p14:creationId xmlns:p14="http://schemas.microsoft.com/office/powerpoint/2010/main" val="100576432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36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線上簽核─有實體附件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50825" y="1341438"/>
            <a:ext cx="8642350" cy="478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ts val="95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8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附件有實體附件：</a:t>
            </a:r>
          </a:p>
          <a:p>
            <a:pPr defTabSz="449263" fontAlgn="base">
              <a:spcBef>
                <a:spcPts val="7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en-US" altLang="zh-TW" sz="28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sz="2800" b="1" smtClean="0">
                <a:solidFill>
                  <a:srgbClr val="0033CC"/>
                </a:solidFill>
                <a:latin typeface="華康正顏楷體W9(P)" charset="0"/>
              </a:rPr>
              <a:t>Ex.</a:t>
            </a:r>
            <a:r>
              <a:rPr lang="zh-TW" altLang="en-US" sz="28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附件超過</a:t>
            </a:r>
            <a:r>
              <a:rPr lang="en-US" altLang="zh-TW" sz="28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8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頁、支票、發票、樣品、工程圖、契約書、書籍、派令</a:t>
            </a:r>
            <a:r>
              <a:rPr lang="en-US" altLang="zh-TW" sz="2800" b="1" smtClean="0">
                <a:solidFill>
                  <a:srgbClr val="0033CC"/>
                </a:solidFill>
                <a:latin typeface="Arial"/>
                <a:ea typeface="標楷體" pitchFamily="65" charset="-120"/>
              </a:rPr>
              <a:t>…</a:t>
            </a:r>
            <a:r>
              <a:rPr lang="zh-TW" altLang="en-US" sz="28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等之公文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標楷體" pitchFamily="65" charset="-120"/>
              <a:buChar char="-"/>
            </a:pP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公文採線上簽核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標楷體" pitchFamily="65" charset="-120"/>
              <a:buChar char="-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須檢附 實體附件遞送單</a:t>
            </a:r>
            <a:r>
              <a:rPr lang="en-US" altLang="zh-TW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須列印</a:t>
            </a:r>
            <a:r>
              <a:rPr lang="en-US" altLang="zh-TW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95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8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確實收到紙本附件後，再簽收公文。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endParaRPr lang="zh-TW" altLang="en-US" sz="3200" b="1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endParaRPr lang="zh-TW" altLang="en-US" sz="3200" b="1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677167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36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微軟正黑體" pitchFamily="34" charset="-120"/>
              </a:rPr>
              <a:t>線上簽核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836295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 marL="733425" indent="-27622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ts val="9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6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送回承辦單位之公文</a:t>
            </a:r>
          </a:p>
          <a:p>
            <a:pPr lvl="1"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-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務必檢視公文流程。</a:t>
            </a:r>
          </a:p>
          <a:p>
            <a:pPr lvl="1"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-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承辦人表示意見後，如需再次會辦，</a:t>
            </a: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請務必設定流程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5830972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36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rPr>
              <a:t>紙本簽核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95288" y="1700213"/>
            <a:ext cx="856932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紙本簽核─系統流程進出經登記桌、承辦人，不經主管。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文決行回來後，由承辦人作決行註記。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確實收到紙本公文</a:t>
            </a:r>
            <a:r>
              <a:rPr lang="en-US" altLang="zh-TW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附件後，再簽收公文。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核示意見、公文內容，</a:t>
            </a: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請以紙本為主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紙本辦理完畢送至下一關，再至線上流程點送出。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一定要跑公文線上流程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，以便公文之追蹤。</a:t>
            </a:r>
          </a:p>
        </p:txBody>
      </p:sp>
    </p:spTree>
    <p:extLst>
      <p:ext uri="{BB962C8B-B14F-4D97-AF65-F5344CB8AC3E}">
        <p14:creationId xmlns:p14="http://schemas.microsoft.com/office/powerpoint/2010/main" val="280084876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524250" y="3100388"/>
            <a:ext cx="1433513" cy="346075"/>
          </a:xfrm>
          <a:prstGeom prst="rect">
            <a:avLst/>
          </a:prstGeom>
          <a:solidFill>
            <a:srgbClr val="BBE0E3"/>
          </a:solidFill>
          <a:ln w="9360" cap="sq" cmpd="sng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BBE0E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1600" b="1" smtClean="0">
                <a:solidFill>
                  <a:srgbClr val="000000"/>
                </a:solidFill>
              </a:rPr>
              <a:t>承辦人</a:t>
            </a:r>
          </a:p>
        </p:txBody>
      </p:sp>
      <p:cxnSp>
        <p:nvCxnSpPr>
          <p:cNvPr id="13315" name="AutoShape 3"/>
          <p:cNvCxnSpPr>
            <a:cxnSpLocks noChangeShapeType="1"/>
          </p:cNvCxnSpPr>
          <p:nvPr/>
        </p:nvCxnSpPr>
        <p:spPr bwMode="auto">
          <a:xfrm>
            <a:off x="4291013" y="2770188"/>
            <a:ext cx="11112" cy="298450"/>
          </a:xfrm>
          <a:prstGeom prst="straightConnector1">
            <a:avLst/>
          </a:prstGeom>
          <a:noFill/>
          <a:ln w="57240" cap="sq" cmpd="sng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532188" y="2462213"/>
            <a:ext cx="1431925" cy="346075"/>
          </a:xfrm>
          <a:prstGeom prst="rect">
            <a:avLst/>
          </a:prstGeom>
          <a:solidFill>
            <a:srgbClr val="BBE0E3"/>
          </a:solidFill>
          <a:ln w="9360" cap="sq" cmpd="sng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BBE0E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en-US" altLang="zh-TW" sz="1600" b="1" smtClean="0">
                <a:solidFill>
                  <a:srgbClr val="000000"/>
                </a:solidFill>
              </a:rPr>
              <a:t>A</a:t>
            </a:r>
            <a:r>
              <a:rPr lang="zh-TW" altLang="en-US" sz="1600" b="1" smtClean="0">
                <a:solidFill>
                  <a:srgbClr val="000000"/>
                </a:solidFill>
              </a:rPr>
              <a:t>二級單位桌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61988" y="1333500"/>
            <a:ext cx="1511300" cy="406400"/>
          </a:xfrm>
          <a:prstGeom prst="rect">
            <a:avLst/>
          </a:prstGeom>
          <a:solidFill>
            <a:srgbClr val="CCFFCC"/>
          </a:solidFill>
          <a:ln w="9360" cap="sq" cmpd="sng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CC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2000" b="1" smtClean="0">
                <a:solidFill>
                  <a:srgbClr val="000000"/>
                </a:solidFill>
              </a:rPr>
              <a:t>總收文</a:t>
            </a:r>
          </a:p>
        </p:txBody>
      </p: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2333625" y="1333500"/>
            <a:ext cx="1933575" cy="266700"/>
            <a:chOff x="0" y="0"/>
            <a:chExt cx="1218" cy="168"/>
          </a:xfrm>
        </p:grpSpPr>
        <p:sp>
          <p:nvSpPr>
            <p:cNvPr id="13319" name="Line 7"/>
            <p:cNvSpPr>
              <a:spLocks noChangeShapeType="1"/>
            </p:cNvSpPr>
            <p:nvPr/>
          </p:nvSpPr>
          <p:spPr bwMode="auto">
            <a:xfrm flipV="1">
              <a:off x="0" y="-1"/>
              <a:ext cx="1211" cy="13"/>
            </a:xfrm>
            <a:prstGeom prst="line">
              <a:avLst/>
            </a:prstGeom>
            <a:noFill/>
            <a:ln w="57240" cap="sq" cmpd="sng">
              <a:solidFill>
                <a:srgbClr val="00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1219" y="9"/>
              <a:ext cx="0" cy="159"/>
            </a:xfrm>
            <a:prstGeom prst="line">
              <a:avLst/>
            </a:prstGeom>
            <a:noFill/>
            <a:ln w="57240" cap="sq" cmpd="sng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13321" name="Group 9"/>
          <p:cNvGrpSpPr>
            <a:grpSpLocks/>
          </p:cNvGrpSpPr>
          <p:nvPr/>
        </p:nvGrpSpPr>
        <p:grpSpPr bwMode="auto">
          <a:xfrm>
            <a:off x="158750" y="5265738"/>
            <a:ext cx="2743200" cy="1309687"/>
            <a:chOff x="0" y="0"/>
            <a:chExt cx="1728" cy="825"/>
          </a:xfrm>
        </p:grpSpPr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0" y="0"/>
              <a:ext cx="1728" cy="825"/>
            </a:xfrm>
            <a:prstGeom prst="rect">
              <a:avLst/>
            </a:prstGeom>
            <a:noFill/>
            <a:ln w="9360" cap="sq" cmpd="sng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None/>
              </a:pPr>
              <a:r>
                <a:rPr lang="zh-TW" altLang="en-US" sz="1600" smtClean="0">
                  <a:solidFill>
                    <a:srgbClr val="000000"/>
                  </a:solidFill>
                </a:rPr>
                <a:t>承辦</a:t>
              </a:r>
            </a:p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None/>
              </a:pPr>
              <a:r>
                <a:rPr lang="zh-TW" altLang="en-US" sz="1600" smtClean="0">
                  <a:solidFill>
                    <a:srgbClr val="000000"/>
                  </a:solidFill>
                </a:rPr>
                <a:t>會辦</a:t>
              </a:r>
            </a:p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None/>
              </a:pPr>
              <a:r>
                <a:rPr lang="zh-TW" altLang="en-US" sz="1600" smtClean="0">
                  <a:solidFill>
                    <a:srgbClr val="000000"/>
                  </a:solidFill>
                </a:rPr>
                <a:t>陳核</a:t>
              </a:r>
            </a:p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None/>
              </a:pPr>
              <a:r>
                <a:rPr lang="zh-TW" altLang="en-US" sz="1600" smtClean="0">
                  <a:solidFill>
                    <a:srgbClr val="000000"/>
                  </a:solidFill>
                </a:rPr>
                <a:t>送發文</a:t>
              </a:r>
            </a:p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None/>
              </a:pPr>
              <a:r>
                <a:rPr lang="zh-TW" altLang="en-US" sz="1600" smtClean="0">
                  <a:solidFill>
                    <a:srgbClr val="000000"/>
                  </a:solidFill>
                </a:rPr>
                <a:t>送歸檔</a:t>
              </a:r>
            </a:p>
          </p:txBody>
        </p:sp>
        <p:sp>
          <p:nvSpPr>
            <p:cNvPr id="13323" name="Line 11"/>
            <p:cNvSpPr>
              <a:spLocks noChangeShapeType="1"/>
            </p:cNvSpPr>
            <p:nvPr/>
          </p:nvSpPr>
          <p:spPr bwMode="auto">
            <a:xfrm>
              <a:off x="726" y="61"/>
              <a:ext cx="490" cy="0"/>
            </a:xfrm>
            <a:prstGeom prst="line">
              <a:avLst/>
            </a:prstGeom>
            <a:noFill/>
            <a:ln w="57240" cap="sq" cmpd="sng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3324" name="Line 12"/>
            <p:cNvSpPr>
              <a:spLocks noChangeShapeType="1"/>
            </p:cNvSpPr>
            <p:nvPr/>
          </p:nvSpPr>
          <p:spPr bwMode="auto">
            <a:xfrm>
              <a:off x="726" y="227"/>
              <a:ext cx="490" cy="0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3325" name="Line 13"/>
            <p:cNvSpPr>
              <a:spLocks noChangeShapeType="1"/>
            </p:cNvSpPr>
            <p:nvPr/>
          </p:nvSpPr>
          <p:spPr bwMode="auto">
            <a:xfrm>
              <a:off x="726" y="363"/>
              <a:ext cx="490" cy="0"/>
            </a:xfrm>
            <a:prstGeom prst="line">
              <a:avLst/>
            </a:prstGeom>
            <a:noFill/>
            <a:ln w="57240" cap="sq" cmpd="sng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>
              <a:off x="726" y="544"/>
              <a:ext cx="490" cy="0"/>
            </a:xfrm>
            <a:prstGeom prst="line">
              <a:avLst/>
            </a:prstGeom>
            <a:noFill/>
            <a:ln w="57240" cap="sq" cmpd="sng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3327" name="Line 15"/>
            <p:cNvSpPr>
              <a:spLocks noChangeShapeType="1"/>
            </p:cNvSpPr>
            <p:nvPr/>
          </p:nvSpPr>
          <p:spPr bwMode="auto">
            <a:xfrm>
              <a:off x="726" y="704"/>
              <a:ext cx="490" cy="0"/>
            </a:xfrm>
            <a:prstGeom prst="line">
              <a:avLst/>
            </a:prstGeom>
            <a:noFill/>
            <a:ln w="57240" cap="sq" cmpd="sng">
              <a:solidFill>
                <a:srgbClr val="9933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13328" name="Group 16"/>
          <p:cNvGrpSpPr>
            <a:grpSpLocks/>
          </p:cNvGrpSpPr>
          <p:nvPr/>
        </p:nvGrpSpPr>
        <p:grpSpPr bwMode="auto">
          <a:xfrm>
            <a:off x="590550" y="3144838"/>
            <a:ext cx="2886075" cy="1746250"/>
            <a:chOff x="0" y="0"/>
            <a:chExt cx="1818" cy="1100"/>
          </a:xfrm>
        </p:grpSpPr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0" y="0"/>
              <a:ext cx="992" cy="250"/>
            </a:xfrm>
            <a:prstGeom prst="rect">
              <a:avLst/>
            </a:prstGeom>
            <a:solidFill>
              <a:srgbClr val="CCFFCC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CFFCC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None/>
              </a:pPr>
              <a:r>
                <a:rPr lang="zh-TW" altLang="en-US" sz="2000" b="1" smtClean="0">
                  <a:solidFill>
                    <a:srgbClr val="000000"/>
                  </a:solidFill>
                </a:rPr>
                <a:t>總發文</a:t>
              </a:r>
            </a:p>
          </p:txBody>
        </p:sp>
        <p:sp>
          <p:nvSpPr>
            <p:cNvPr id="13330" name="Text Box 18"/>
            <p:cNvSpPr txBox="1">
              <a:spLocks noChangeArrowheads="1"/>
            </p:cNvSpPr>
            <p:nvPr/>
          </p:nvSpPr>
          <p:spPr bwMode="auto">
            <a:xfrm>
              <a:off x="0" y="850"/>
              <a:ext cx="994" cy="250"/>
            </a:xfrm>
            <a:prstGeom prst="rect">
              <a:avLst/>
            </a:prstGeom>
            <a:solidFill>
              <a:srgbClr val="CCFFCC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CFFCC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Arial" pitchFamily="34" charset="0"/>
                <a:buNone/>
              </a:pPr>
              <a:r>
                <a:rPr lang="zh-TW" altLang="en-US" sz="2000" b="1" smtClean="0">
                  <a:solidFill>
                    <a:srgbClr val="000000"/>
                  </a:solidFill>
                </a:rPr>
                <a:t>檔案室</a:t>
              </a:r>
            </a:p>
          </p:txBody>
        </p:sp>
        <p:cxnSp>
          <p:nvCxnSpPr>
            <p:cNvPr id="13331" name="AutoShape 19"/>
            <p:cNvCxnSpPr>
              <a:cxnSpLocks noChangeShapeType="1"/>
            </p:cNvCxnSpPr>
            <p:nvPr/>
          </p:nvCxnSpPr>
          <p:spPr bwMode="auto">
            <a:xfrm flipH="1">
              <a:off x="1090" y="126"/>
              <a:ext cx="705" cy="0"/>
            </a:xfrm>
            <a:prstGeom prst="straightConnector1">
              <a:avLst/>
            </a:prstGeom>
            <a:noFill/>
            <a:ln w="57240" cap="sq" cmpd="sng">
              <a:solidFill>
                <a:srgbClr val="00B05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3332" name="AutoShape 20"/>
            <p:cNvCxnSpPr>
              <a:cxnSpLocks noChangeShapeType="1"/>
            </p:cNvCxnSpPr>
            <p:nvPr/>
          </p:nvCxnSpPr>
          <p:spPr bwMode="auto">
            <a:xfrm flipH="1">
              <a:off x="1112" y="204"/>
              <a:ext cx="705" cy="697"/>
            </a:xfrm>
            <a:prstGeom prst="straightConnector1">
              <a:avLst/>
            </a:prstGeom>
            <a:noFill/>
            <a:ln w="57240" cap="sq" cmpd="sng">
              <a:solidFill>
                <a:srgbClr val="CC00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3333" name="AutoShape 21"/>
            <p:cNvCxnSpPr>
              <a:cxnSpLocks noChangeShapeType="1"/>
            </p:cNvCxnSpPr>
            <p:nvPr/>
          </p:nvCxnSpPr>
          <p:spPr bwMode="auto">
            <a:xfrm>
              <a:off x="499" y="252"/>
              <a:ext cx="0" cy="468"/>
            </a:xfrm>
            <a:prstGeom prst="straightConnector1">
              <a:avLst/>
            </a:prstGeom>
            <a:noFill/>
            <a:ln w="57240" cap="sq" cmpd="sng">
              <a:solidFill>
                <a:srgbClr val="CC00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cxnSp>
        <p:nvCxnSpPr>
          <p:cNvPr id="13334" name="AutoShape 22"/>
          <p:cNvCxnSpPr>
            <a:cxnSpLocks noChangeShapeType="1"/>
          </p:cNvCxnSpPr>
          <p:nvPr/>
        </p:nvCxnSpPr>
        <p:spPr bwMode="auto">
          <a:xfrm>
            <a:off x="4279900" y="2008188"/>
            <a:ext cx="1588" cy="341312"/>
          </a:xfrm>
          <a:prstGeom prst="straightConnector1">
            <a:avLst/>
          </a:prstGeom>
          <a:noFill/>
          <a:ln w="57240" cap="sq" cmpd="sng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3524250" y="1755775"/>
            <a:ext cx="1433513" cy="346075"/>
          </a:xfrm>
          <a:prstGeom prst="rect">
            <a:avLst/>
          </a:prstGeom>
          <a:solidFill>
            <a:srgbClr val="BBE0E3"/>
          </a:solidFill>
          <a:ln w="9360" cap="sq" cmpd="sng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BBE0E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en-US" altLang="zh-TW" sz="1600" b="1" smtClean="0">
                <a:solidFill>
                  <a:srgbClr val="000000"/>
                </a:solidFill>
              </a:rPr>
              <a:t>A</a:t>
            </a:r>
            <a:r>
              <a:rPr lang="zh-TW" altLang="en-US" sz="1600" b="1" smtClean="0">
                <a:solidFill>
                  <a:srgbClr val="000000"/>
                </a:solidFill>
              </a:rPr>
              <a:t>一級單位桌</a:t>
            </a: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3536950" y="3771900"/>
            <a:ext cx="1431925" cy="346075"/>
          </a:xfrm>
          <a:prstGeom prst="rect">
            <a:avLst/>
          </a:prstGeom>
          <a:solidFill>
            <a:srgbClr val="BBE0E3"/>
          </a:solidFill>
          <a:ln w="9360" cap="sq" cmpd="sng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BBE0E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en-US" altLang="zh-TW" sz="1600" b="1" smtClean="0">
                <a:solidFill>
                  <a:srgbClr val="000000"/>
                </a:solidFill>
              </a:rPr>
              <a:t>A</a:t>
            </a:r>
            <a:r>
              <a:rPr lang="zh-TW" altLang="en-US" sz="1600" b="1" smtClean="0">
                <a:solidFill>
                  <a:srgbClr val="000000"/>
                </a:solidFill>
              </a:rPr>
              <a:t>二級主管</a:t>
            </a:r>
          </a:p>
        </p:txBody>
      </p:sp>
      <p:cxnSp>
        <p:nvCxnSpPr>
          <p:cNvPr id="13337" name="AutoShape 25"/>
          <p:cNvCxnSpPr>
            <a:cxnSpLocks noChangeShapeType="1"/>
          </p:cNvCxnSpPr>
          <p:nvPr/>
        </p:nvCxnSpPr>
        <p:spPr bwMode="auto">
          <a:xfrm>
            <a:off x="4310063" y="3449638"/>
            <a:ext cx="7937" cy="298450"/>
          </a:xfrm>
          <a:prstGeom prst="straightConnector1">
            <a:avLst/>
          </a:prstGeom>
          <a:noFill/>
          <a:ln w="57240" cap="sq" cmpd="sng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338" name="Text Box 26"/>
          <p:cNvSpPr txBox="1">
            <a:spLocks noChangeArrowheads="1"/>
          </p:cNvSpPr>
          <p:nvPr/>
        </p:nvSpPr>
        <p:spPr bwMode="auto">
          <a:xfrm>
            <a:off x="3524250" y="5121275"/>
            <a:ext cx="1433513" cy="346075"/>
          </a:xfrm>
          <a:prstGeom prst="rect">
            <a:avLst/>
          </a:prstGeom>
          <a:solidFill>
            <a:srgbClr val="BBE0E3"/>
          </a:solidFill>
          <a:ln w="9360" cap="sq" cmpd="sng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BBE0E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en-US" altLang="zh-TW" sz="1600" b="1" smtClean="0">
                <a:solidFill>
                  <a:srgbClr val="000000"/>
                </a:solidFill>
              </a:rPr>
              <a:t>A</a:t>
            </a:r>
            <a:r>
              <a:rPr lang="zh-TW" altLang="en-US" sz="1600" b="1" smtClean="0">
                <a:solidFill>
                  <a:srgbClr val="000000"/>
                </a:solidFill>
              </a:rPr>
              <a:t>核稿秘書</a:t>
            </a:r>
          </a:p>
        </p:txBody>
      </p:sp>
      <p:sp>
        <p:nvSpPr>
          <p:cNvPr id="13339" name="Text Box 27"/>
          <p:cNvSpPr txBox="1">
            <a:spLocks noChangeArrowheads="1"/>
          </p:cNvSpPr>
          <p:nvPr/>
        </p:nvSpPr>
        <p:spPr bwMode="auto">
          <a:xfrm>
            <a:off x="3532188" y="4445000"/>
            <a:ext cx="1431925" cy="346075"/>
          </a:xfrm>
          <a:prstGeom prst="rect">
            <a:avLst/>
          </a:prstGeom>
          <a:solidFill>
            <a:srgbClr val="BBE0E3"/>
          </a:solidFill>
          <a:ln w="9360" cap="sq" cmpd="sng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BBE0E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en-US" altLang="zh-TW" sz="1600" b="1" smtClean="0">
                <a:solidFill>
                  <a:srgbClr val="000000"/>
                </a:solidFill>
              </a:rPr>
              <a:t>A</a:t>
            </a:r>
            <a:r>
              <a:rPr lang="zh-TW" altLang="en-US" sz="1600" b="1" smtClean="0">
                <a:solidFill>
                  <a:srgbClr val="000000"/>
                </a:solidFill>
              </a:rPr>
              <a:t>一級單位桌</a:t>
            </a:r>
          </a:p>
        </p:txBody>
      </p:sp>
      <p:sp>
        <p:nvSpPr>
          <p:cNvPr id="13340" name="Text Box 28"/>
          <p:cNvSpPr txBox="1">
            <a:spLocks noChangeArrowheads="1"/>
          </p:cNvSpPr>
          <p:nvPr/>
        </p:nvSpPr>
        <p:spPr bwMode="auto">
          <a:xfrm>
            <a:off x="3540125" y="5792788"/>
            <a:ext cx="1433513" cy="346075"/>
          </a:xfrm>
          <a:prstGeom prst="rect">
            <a:avLst/>
          </a:prstGeom>
          <a:solidFill>
            <a:srgbClr val="BBE0E3"/>
          </a:solidFill>
          <a:ln w="9360" cap="sq" cmpd="sng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BBE0E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en-US" altLang="zh-TW" sz="1600" b="1" smtClean="0">
                <a:solidFill>
                  <a:srgbClr val="000000"/>
                </a:solidFill>
              </a:rPr>
              <a:t>A</a:t>
            </a:r>
            <a:r>
              <a:rPr lang="zh-TW" altLang="en-US" sz="1600" b="1" smtClean="0">
                <a:solidFill>
                  <a:srgbClr val="000000"/>
                </a:solidFill>
              </a:rPr>
              <a:t>一級副主管</a:t>
            </a:r>
          </a:p>
        </p:txBody>
      </p:sp>
      <p:sp>
        <p:nvSpPr>
          <p:cNvPr id="13341" name="Text Box 29"/>
          <p:cNvSpPr txBox="1">
            <a:spLocks noChangeArrowheads="1"/>
          </p:cNvSpPr>
          <p:nvPr/>
        </p:nvSpPr>
        <p:spPr bwMode="auto">
          <a:xfrm>
            <a:off x="3540125" y="6430963"/>
            <a:ext cx="1433513" cy="346075"/>
          </a:xfrm>
          <a:prstGeom prst="rect">
            <a:avLst/>
          </a:prstGeom>
          <a:solidFill>
            <a:srgbClr val="BBE0E3"/>
          </a:solidFill>
          <a:ln w="9360" cap="sq" cmpd="sng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BBE0E3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  <a:flatTx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en-US" altLang="zh-TW" sz="1600" b="1" smtClean="0">
                <a:solidFill>
                  <a:srgbClr val="000000"/>
                </a:solidFill>
              </a:rPr>
              <a:t>A</a:t>
            </a:r>
            <a:r>
              <a:rPr lang="zh-TW" altLang="en-US" sz="1600" b="1" smtClean="0">
                <a:solidFill>
                  <a:srgbClr val="000000"/>
                </a:solidFill>
              </a:rPr>
              <a:t>一級主管</a:t>
            </a:r>
          </a:p>
        </p:txBody>
      </p:sp>
      <p:cxnSp>
        <p:nvCxnSpPr>
          <p:cNvPr id="13342" name="AutoShape 30"/>
          <p:cNvCxnSpPr>
            <a:cxnSpLocks noChangeShapeType="1"/>
          </p:cNvCxnSpPr>
          <p:nvPr/>
        </p:nvCxnSpPr>
        <p:spPr bwMode="auto">
          <a:xfrm>
            <a:off x="4305300" y="4138613"/>
            <a:ext cx="4763" cy="298450"/>
          </a:xfrm>
          <a:prstGeom prst="straightConnector1">
            <a:avLst/>
          </a:prstGeom>
          <a:noFill/>
          <a:ln w="57240" cap="sq" cmpd="sng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3343" name="AutoShape 31"/>
          <p:cNvCxnSpPr>
            <a:cxnSpLocks noChangeShapeType="1"/>
          </p:cNvCxnSpPr>
          <p:nvPr/>
        </p:nvCxnSpPr>
        <p:spPr bwMode="auto">
          <a:xfrm>
            <a:off x="4319588" y="4794250"/>
            <a:ext cx="4762" cy="298450"/>
          </a:xfrm>
          <a:prstGeom prst="straightConnector1">
            <a:avLst/>
          </a:prstGeom>
          <a:noFill/>
          <a:ln w="57240" cap="sq" cmpd="sng">
            <a:solidFill>
              <a:srgbClr val="BFBFB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3344" name="AutoShape 32"/>
          <p:cNvCxnSpPr>
            <a:cxnSpLocks noChangeShapeType="1"/>
          </p:cNvCxnSpPr>
          <p:nvPr/>
        </p:nvCxnSpPr>
        <p:spPr bwMode="auto">
          <a:xfrm>
            <a:off x="4325938" y="5451475"/>
            <a:ext cx="3175" cy="298450"/>
          </a:xfrm>
          <a:prstGeom prst="straightConnector1">
            <a:avLst/>
          </a:prstGeom>
          <a:noFill/>
          <a:ln w="57240" cap="sq" cmpd="sng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3345" name="AutoShape 33"/>
          <p:cNvCxnSpPr>
            <a:cxnSpLocks noChangeShapeType="1"/>
          </p:cNvCxnSpPr>
          <p:nvPr/>
        </p:nvCxnSpPr>
        <p:spPr bwMode="auto">
          <a:xfrm>
            <a:off x="4351338" y="6129338"/>
            <a:ext cx="1587" cy="298450"/>
          </a:xfrm>
          <a:prstGeom prst="straightConnector1">
            <a:avLst/>
          </a:prstGeom>
          <a:noFill/>
          <a:ln w="57240" cap="sq" cmpd="sng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pSp>
        <p:nvGrpSpPr>
          <p:cNvPr id="13346" name="Group 34"/>
          <p:cNvGrpSpPr>
            <a:grpSpLocks/>
          </p:cNvGrpSpPr>
          <p:nvPr/>
        </p:nvGrpSpPr>
        <p:grpSpPr bwMode="auto">
          <a:xfrm>
            <a:off x="5132388" y="2012950"/>
            <a:ext cx="3111500" cy="4365625"/>
            <a:chOff x="0" y="0"/>
            <a:chExt cx="1960" cy="2750"/>
          </a:xfrm>
        </p:grpSpPr>
        <p:grpSp>
          <p:nvGrpSpPr>
            <p:cNvPr id="13347" name="Group 35"/>
            <p:cNvGrpSpPr>
              <a:grpSpLocks/>
            </p:cNvGrpSpPr>
            <p:nvPr/>
          </p:nvGrpSpPr>
          <p:grpSpPr bwMode="auto">
            <a:xfrm>
              <a:off x="462" y="0"/>
              <a:ext cx="1498" cy="2740"/>
              <a:chOff x="0" y="0"/>
              <a:chExt cx="1498" cy="2740"/>
            </a:xfrm>
          </p:grpSpPr>
          <p:sp>
            <p:nvSpPr>
              <p:cNvPr id="13348" name="Text Box 36"/>
              <p:cNvSpPr txBox="1">
                <a:spLocks noChangeArrowheads="1"/>
              </p:cNvSpPr>
              <p:nvPr/>
            </p:nvSpPr>
            <p:spPr bwMode="auto">
              <a:xfrm>
                <a:off x="555" y="0"/>
                <a:ext cx="943" cy="365"/>
              </a:xfrm>
              <a:prstGeom prst="rect">
                <a:avLst/>
              </a:prstGeom>
              <a:solidFill>
                <a:srgbClr val="FFFF99"/>
              </a:solidFill>
              <a:ln w="9360" cap="sq" cmpd="sng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99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  <a:flatTx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defTabSz="449263" fontAlgn="base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None/>
                </a:pPr>
                <a:r>
                  <a:rPr lang="en-US" altLang="zh-TW" sz="1600" b="1" smtClean="0">
                    <a:solidFill>
                      <a:srgbClr val="000000"/>
                    </a:solidFill>
                  </a:rPr>
                  <a:t>B</a:t>
                </a:r>
                <a:r>
                  <a:rPr lang="zh-TW" altLang="en-US" sz="1600" b="1" smtClean="0">
                    <a:solidFill>
                      <a:srgbClr val="000000"/>
                    </a:solidFill>
                  </a:rPr>
                  <a:t>處</a:t>
                </a:r>
                <a:r>
                  <a:rPr lang="en-US" altLang="zh-TW" sz="1600" b="1" smtClean="0">
                    <a:solidFill>
                      <a:srgbClr val="000000"/>
                    </a:solidFill>
                  </a:rPr>
                  <a:t>/</a:t>
                </a:r>
                <a:r>
                  <a:rPr lang="zh-TW" altLang="en-US" sz="1600" b="1" smtClean="0">
                    <a:solidFill>
                      <a:srgbClr val="000000"/>
                    </a:solidFill>
                  </a:rPr>
                  <a:t>院</a:t>
                </a:r>
                <a:r>
                  <a:rPr lang="en-US" altLang="zh-TW" sz="1600" b="1" smtClean="0">
                    <a:solidFill>
                      <a:srgbClr val="000000"/>
                    </a:solidFill>
                  </a:rPr>
                  <a:t>/</a:t>
                </a:r>
                <a:r>
                  <a:rPr lang="zh-TW" altLang="en-US" sz="1600" b="1" smtClean="0">
                    <a:solidFill>
                      <a:srgbClr val="000000"/>
                    </a:solidFill>
                  </a:rPr>
                  <a:t>系</a:t>
                </a:r>
                <a:r>
                  <a:rPr lang="en-US" altLang="zh-TW" sz="1600" b="1" smtClean="0">
                    <a:solidFill>
                      <a:srgbClr val="000000"/>
                    </a:solidFill>
                  </a:rPr>
                  <a:t>/</a:t>
                </a:r>
                <a:r>
                  <a:rPr lang="zh-TW" altLang="en-US" sz="1600" b="1" smtClean="0">
                    <a:solidFill>
                      <a:srgbClr val="000000"/>
                    </a:solidFill>
                  </a:rPr>
                  <a:t>中心單位桌</a:t>
                </a:r>
              </a:p>
            </p:txBody>
          </p:sp>
          <p:grpSp>
            <p:nvGrpSpPr>
              <p:cNvPr id="13349" name="Group 37"/>
              <p:cNvGrpSpPr>
                <a:grpSpLocks/>
              </p:cNvGrpSpPr>
              <p:nvPr/>
            </p:nvGrpSpPr>
            <p:grpSpPr bwMode="auto">
              <a:xfrm>
                <a:off x="555" y="745"/>
                <a:ext cx="896" cy="250"/>
                <a:chOff x="0" y="0"/>
                <a:chExt cx="896" cy="250"/>
              </a:xfrm>
            </p:grpSpPr>
            <p:sp>
              <p:nvSpPr>
                <p:cNvPr id="13350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896" cy="250"/>
                </a:xfrm>
                <a:prstGeom prst="rect">
                  <a:avLst/>
                </a:prstGeom>
                <a:solidFill>
                  <a:srgbClr val="FFFF99"/>
                </a:solidFill>
                <a:ln w="9360" cap="sq" cmpd="sng">
                  <a:miter lim="800000"/>
                  <a:headEnd/>
                  <a:tailEnd/>
                </a:ln>
                <a:effectLst/>
                <a:scene3d>
                  <a:camera prst="legacyObliqueTopRight"/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</a:sp3d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  <a:flatTx/>
                </a:bodyPr>
                <a:lstStyle>
                  <a:lvl1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1pPr>
                  <a:lvl2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2pPr>
                  <a:lvl3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3pPr>
                  <a:lvl4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4pPr>
                  <a:lvl5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5pPr>
                  <a:lvl6pPr marL="25146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6pPr>
                  <a:lvl7pPr marL="29718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7pPr>
                  <a:lvl8pPr marL="34290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8pPr>
                  <a:lvl9pPr marL="38862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9pPr>
                </a:lstStyle>
                <a:p>
                  <a:pPr defTabSz="449263" fontAlgn="base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Arial" pitchFamily="34" charset="0"/>
                    <a:buNone/>
                  </a:pPr>
                  <a:r>
                    <a:rPr lang="en-US" altLang="zh-TW" sz="2000" b="1" smtClean="0">
                      <a:solidFill>
                        <a:srgbClr val="000000"/>
                      </a:solidFill>
                    </a:rPr>
                    <a:t>B1</a:t>
                  </a:r>
                  <a:r>
                    <a:rPr lang="zh-TW" altLang="en-US" sz="2000" b="1" smtClean="0">
                      <a:solidFill>
                        <a:srgbClr val="000000"/>
                      </a:solidFill>
                    </a:rPr>
                    <a:t>組收發</a:t>
                  </a:r>
                </a:p>
              </p:txBody>
            </p:sp>
            <p:sp>
              <p:nvSpPr>
                <p:cNvPr id="13351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896" cy="250"/>
                </a:xfrm>
                <a:prstGeom prst="rect">
                  <a:avLst/>
                </a:prstGeom>
                <a:solidFill>
                  <a:srgbClr val="FFFF99"/>
                </a:solidFill>
                <a:ln w="9360" cap="sq" cmpd="sng">
                  <a:miter lim="800000"/>
                  <a:headEnd/>
                  <a:tailEnd/>
                </a:ln>
                <a:effectLst/>
                <a:scene3d>
                  <a:camera prst="legacyObliqueTopRight"/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</a:sp3d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  <a:flatTx/>
                </a:bodyPr>
                <a:lstStyle>
                  <a:lvl1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1pPr>
                  <a:lvl2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2pPr>
                  <a:lvl3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3pPr>
                  <a:lvl4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4pPr>
                  <a:lvl5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5pPr>
                  <a:lvl6pPr marL="25146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6pPr>
                  <a:lvl7pPr marL="29718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7pPr>
                  <a:lvl8pPr marL="34290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8pPr>
                  <a:lvl9pPr marL="38862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9pPr>
                </a:lstStyle>
                <a:p>
                  <a:pPr defTabSz="449263" fontAlgn="base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Arial" pitchFamily="34" charset="0"/>
                    <a:buNone/>
                  </a:pPr>
                  <a:r>
                    <a:rPr lang="en-US" altLang="zh-TW" sz="2000" b="1" smtClean="0">
                      <a:solidFill>
                        <a:srgbClr val="000000"/>
                      </a:solidFill>
                    </a:rPr>
                    <a:t>B</a:t>
                  </a:r>
                  <a:r>
                    <a:rPr lang="zh-TW" altLang="en-US" sz="2000" b="1" smtClean="0">
                      <a:solidFill>
                        <a:srgbClr val="000000"/>
                      </a:solidFill>
                    </a:rPr>
                    <a:t>會辦人</a:t>
                  </a:r>
                </a:p>
              </p:txBody>
            </p:sp>
          </p:grpSp>
          <p:grpSp>
            <p:nvGrpSpPr>
              <p:cNvPr id="13352" name="Group 40"/>
              <p:cNvGrpSpPr>
                <a:grpSpLocks/>
              </p:cNvGrpSpPr>
              <p:nvPr/>
            </p:nvGrpSpPr>
            <p:grpSpPr bwMode="auto">
              <a:xfrm>
                <a:off x="553" y="1428"/>
                <a:ext cx="896" cy="250"/>
                <a:chOff x="0" y="0"/>
                <a:chExt cx="896" cy="250"/>
              </a:xfrm>
            </p:grpSpPr>
            <p:sp>
              <p:nvSpPr>
                <p:cNvPr id="13353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896" cy="250"/>
                </a:xfrm>
                <a:prstGeom prst="rect">
                  <a:avLst/>
                </a:prstGeom>
                <a:solidFill>
                  <a:srgbClr val="FFFF99"/>
                </a:solidFill>
                <a:ln w="9360" cap="sq" cmpd="sng">
                  <a:miter lim="800000"/>
                  <a:headEnd/>
                  <a:tailEnd/>
                </a:ln>
                <a:effectLst/>
                <a:scene3d>
                  <a:camera prst="legacyObliqueTopRight"/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</a:sp3d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  <a:flatTx/>
                </a:bodyPr>
                <a:lstStyle>
                  <a:lvl1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1pPr>
                  <a:lvl2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2pPr>
                  <a:lvl3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3pPr>
                  <a:lvl4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4pPr>
                  <a:lvl5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5pPr>
                  <a:lvl6pPr marL="25146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6pPr>
                  <a:lvl7pPr marL="29718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7pPr>
                  <a:lvl8pPr marL="34290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8pPr>
                  <a:lvl9pPr marL="38862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9pPr>
                </a:lstStyle>
                <a:p>
                  <a:pPr defTabSz="449263" fontAlgn="base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Arial" pitchFamily="34" charset="0"/>
                    <a:buNone/>
                  </a:pPr>
                  <a:r>
                    <a:rPr lang="en-US" altLang="zh-TW" sz="2000" b="1" smtClean="0">
                      <a:solidFill>
                        <a:srgbClr val="000000"/>
                      </a:solidFill>
                    </a:rPr>
                    <a:t>B1</a:t>
                  </a:r>
                  <a:r>
                    <a:rPr lang="zh-TW" altLang="en-US" sz="2000" b="1" smtClean="0">
                      <a:solidFill>
                        <a:srgbClr val="000000"/>
                      </a:solidFill>
                    </a:rPr>
                    <a:t>組收發</a:t>
                  </a:r>
                </a:p>
              </p:txBody>
            </p:sp>
            <p:sp>
              <p:nvSpPr>
                <p:cNvPr id="13354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896" cy="250"/>
                </a:xfrm>
                <a:prstGeom prst="rect">
                  <a:avLst/>
                </a:prstGeom>
                <a:solidFill>
                  <a:srgbClr val="FFFF99"/>
                </a:solidFill>
                <a:ln w="9360" cap="sq" cmpd="sng">
                  <a:miter lim="800000"/>
                  <a:headEnd/>
                  <a:tailEnd/>
                </a:ln>
                <a:effectLst/>
                <a:scene3d>
                  <a:camera prst="legacyObliqueTopRight"/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FFFF99"/>
                  </a:extrusionClr>
                </a:sp3d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  <a:flatTx/>
                </a:bodyPr>
                <a:lstStyle>
                  <a:lvl1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1pPr>
                  <a:lvl2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2pPr>
                  <a:lvl3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3pPr>
                  <a:lvl4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4pPr>
                  <a:lvl5pPr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5pPr>
                  <a:lvl6pPr marL="25146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6pPr>
                  <a:lvl7pPr marL="29718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7pPr>
                  <a:lvl8pPr marL="34290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8pPr>
                  <a:lvl9pPr marL="3886200" indent="-228600" defTabSz="4492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itchFamily="34" charset="0"/>
                    <a:tabLst>
                      <a:tab pos="0" algn="l"/>
                      <a:tab pos="447675" algn="l"/>
                      <a:tab pos="896938" algn="l"/>
                      <a:tab pos="1346200" algn="l"/>
                      <a:tab pos="1795463" algn="l"/>
                      <a:tab pos="2244725" algn="l"/>
                      <a:tab pos="2693988" algn="l"/>
                      <a:tab pos="3143250" algn="l"/>
                      <a:tab pos="3592513" algn="l"/>
                      <a:tab pos="4041775" algn="l"/>
                      <a:tab pos="4491038" algn="l"/>
                      <a:tab pos="4940300" algn="l"/>
                      <a:tab pos="5389563" algn="l"/>
                      <a:tab pos="5838825" algn="l"/>
                      <a:tab pos="6288088" algn="l"/>
                      <a:tab pos="6737350" algn="l"/>
                      <a:tab pos="7186613" algn="l"/>
                      <a:tab pos="7635875" algn="l"/>
                      <a:tab pos="8085138" algn="l"/>
                      <a:tab pos="8534400" algn="l"/>
                      <a:tab pos="8983663" algn="l"/>
                    </a:tabLst>
                    <a:defRPr>
                      <a:solidFill>
                        <a:schemeClr val="bg1"/>
                      </a:solidFill>
                      <a:latin typeface="Arial" pitchFamily="34" charset="0"/>
                      <a:ea typeface="新細明體" pitchFamily="18" charset="-120"/>
                    </a:defRPr>
                  </a:lvl9pPr>
                </a:lstStyle>
                <a:p>
                  <a:pPr defTabSz="449263" fontAlgn="base">
                    <a:spcBef>
                      <a:spcPct val="0"/>
                    </a:spcBef>
                    <a:spcAft>
                      <a:spcPct val="0"/>
                    </a:spcAft>
                    <a:buSzPct val="100000"/>
                    <a:buFont typeface="Arial" pitchFamily="34" charset="0"/>
                    <a:buNone/>
                  </a:pPr>
                  <a:r>
                    <a:rPr lang="en-US" altLang="zh-TW" sz="2000" b="1" smtClean="0">
                      <a:solidFill>
                        <a:srgbClr val="000000"/>
                      </a:solidFill>
                    </a:rPr>
                    <a:t>B</a:t>
                  </a:r>
                  <a:r>
                    <a:rPr lang="zh-TW" altLang="en-US" sz="2000" b="1" smtClean="0">
                      <a:solidFill>
                        <a:srgbClr val="000000"/>
                      </a:solidFill>
                    </a:rPr>
                    <a:t>主管</a:t>
                  </a:r>
                </a:p>
              </p:txBody>
            </p:sp>
          </p:grpSp>
          <p:cxnSp>
            <p:nvCxnSpPr>
              <p:cNvPr id="13355" name="AutoShape 43"/>
              <p:cNvCxnSpPr>
                <a:cxnSpLocks noChangeShapeType="1"/>
                <a:endCxn id="13348" idx="1"/>
              </p:cNvCxnSpPr>
              <p:nvPr/>
            </p:nvCxnSpPr>
            <p:spPr bwMode="auto">
              <a:xfrm flipV="1">
                <a:off x="0" y="183"/>
                <a:ext cx="554" cy="2559"/>
              </a:xfrm>
              <a:prstGeom prst="bentConnector3">
                <a:avLst>
                  <a:gd name="adj1" fmla="val 37130"/>
                </a:avLst>
              </a:prstGeom>
              <a:noFill/>
              <a:ln w="57240" cap="sq" cmpd="sng">
                <a:solidFill>
                  <a:srgbClr val="0000FF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356" name="AutoShape 44"/>
              <p:cNvCxnSpPr>
                <a:cxnSpLocks noChangeShapeType="1"/>
                <a:stCxn id="13348" idx="2"/>
              </p:cNvCxnSpPr>
              <p:nvPr/>
            </p:nvCxnSpPr>
            <p:spPr bwMode="auto">
              <a:xfrm>
                <a:off x="1027" y="366"/>
                <a:ext cx="1" cy="289"/>
              </a:xfrm>
              <a:prstGeom prst="straightConnector1">
                <a:avLst/>
              </a:prstGeom>
              <a:noFill/>
              <a:ln w="57240" cap="sq" cmpd="sng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357" name="AutoShape 45"/>
              <p:cNvCxnSpPr>
                <a:cxnSpLocks noChangeShapeType="1"/>
              </p:cNvCxnSpPr>
              <p:nvPr/>
            </p:nvCxnSpPr>
            <p:spPr bwMode="auto">
              <a:xfrm>
                <a:off x="1031" y="996"/>
                <a:ext cx="4" cy="403"/>
              </a:xfrm>
              <a:prstGeom prst="straightConnector1">
                <a:avLst/>
              </a:prstGeom>
              <a:noFill/>
              <a:ln w="57240" cap="sq" cmpd="sng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3358" name="AutoShape 46"/>
            <p:cNvCxnSpPr>
              <a:cxnSpLocks noChangeShapeType="1"/>
            </p:cNvCxnSpPr>
            <p:nvPr/>
          </p:nvCxnSpPr>
          <p:spPr bwMode="auto">
            <a:xfrm flipV="1">
              <a:off x="0" y="2751"/>
              <a:ext cx="457" cy="0"/>
            </a:xfrm>
            <a:prstGeom prst="straightConnector1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grpSp>
        <p:nvGrpSpPr>
          <p:cNvPr id="13359" name="Group 47"/>
          <p:cNvGrpSpPr>
            <a:grpSpLocks/>
          </p:cNvGrpSpPr>
          <p:nvPr/>
        </p:nvGrpSpPr>
        <p:grpSpPr bwMode="auto">
          <a:xfrm>
            <a:off x="5178425" y="4695825"/>
            <a:ext cx="3003550" cy="1808163"/>
            <a:chOff x="0" y="0"/>
            <a:chExt cx="1892" cy="1139"/>
          </a:xfrm>
        </p:grpSpPr>
        <p:grpSp>
          <p:nvGrpSpPr>
            <p:cNvPr id="13360" name="Group 48"/>
            <p:cNvGrpSpPr>
              <a:grpSpLocks/>
            </p:cNvGrpSpPr>
            <p:nvPr/>
          </p:nvGrpSpPr>
          <p:grpSpPr bwMode="auto">
            <a:xfrm>
              <a:off x="0" y="0"/>
              <a:ext cx="1892" cy="1139"/>
              <a:chOff x="0" y="0"/>
              <a:chExt cx="1892" cy="1139"/>
            </a:xfrm>
          </p:grpSpPr>
          <p:sp>
            <p:nvSpPr>
              <p:cNvPr id="13361" name="Text Box 49"/>
              <p:cNvSpPr txBox="1">
                <a:spLocks noChangeArrowheads="1"/>
              </p:cNvSpPr>
              <p:nvPr/>
            </p:nvSpPr>
            <p:spPr bwMode="auto">
              <a:xfrm>
                <a:off x="949" y="491"/>
                <a:ext cx="943" cy="250"/>
              </a:xfrm>
              <a:prstGeom prst="rect">
                <a:avLst/>
              </a:prstGeom>
              <a:solidFill>
                <a:srgbClr val="FF99CC"/>
              </a:solidFill>
              <a:ln w="9360" cap="sq" cmpd="sng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99CC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  <a:flatTx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1pPr>
                <a:lvl2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2pPr>
                <a:lvl3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3pPr>
                <a:lvl4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4pPr>
                <a:lvl5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bg1"/>
                    </a:solidFill>
                    <a:latin typeface="Arial" pitchFamily="34" charset="0"/>
                    <a:ea typeface="新細明體" pitchFamily="18" charset="-120"/>
                  </a:defRPr>
                </a:lvl9pPr>
              </a:lstStyle>
              <a:p>
                <a:pPr defTabSz="449263" fontAlgn="base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Arial" pitchFamily="34" charset="0"/>
                  <a:buNone/>
                </a:pPr>
                <a:r>
                  <a:rPr lang="zh-TW" altLang="en-US" sz="2000" b="1" smtClean="0">
                    <a:solidFill>
                      <a:srgbClr val="000000"/>
                    </a:solidFill>
                  </a:rPr>
                  <a:t>長官室</a:t>
                </a:r>
              </a:p>
            </p:txBody>
          </p:sp>
          <p:cxnSp>
            <p:nvCxnSpPr>
              <p:cNvPr id="13362" name="AutoShape 50"/>
              <p:cNvCxnSpPr>
                <a:cxnSpLocks noChangeShapeType="1"/>
              </p:cNvCxnSpPr>
              <p:nvPr/>
            </p:nvCxnSpPr>
            <p:spPr bwMode="auto">
              <a:xfrm>
                <a:off x="1481" y="0"/>
                <a:ext cx="0" cy="426"/>
              </a:xfrm>
              <a:prstGeom prst="straightConnector1">
                <a:avLst/>
              </a:prstGeom>
              <a:noFill/>
              <a:ln w="57240" cap="sq" cmpd="sng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363" name="AutoShape 51"/>
              <p:cNvCxnSpPr>
                <a:cxnSpLocks noChangeShapeType="1"/>
              </p:cNvCxnSpPr>
              <p:nvPr/>
            </p:nvCxnSpPr>
            <p:spPr bwMode="auto">
              <a:xfrm>
                <a:off x="0" y="1139"/>
                <a:ext cx="647" cy="0"/>
              </a:xfrm>
              <a:prstGeom prst="straightConnector1">
                <a:avLst/>
              </a:prstGeom>
              <a:noFill/>
              <a:ln w="57240" cap="sq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3364" name="AutoShape 52"/>
            <p:cNvCxnSpPr>
              <a:cxnSpLocks noChangeShapeType="1"/>
            </p:cNvCxnSpPr>
            <p:nvPr/>
          </p:nvCxnSpPr>
          <p:spPr bwMode="auto">
            <a:xfrm flipV="1">
              <a:off x="655" y="215"/>
              <a:ext cx="0" cy="910"/>
            </a:xfrm>
            <a:prstGeom prst="straightConnector1">
              <a:avLst/>
            </a:prstGeom>
            <a:noFill/>
            <a:ln w="57240" cap="sq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3365" name="AutoShape 53"/>
            <p:cNvCxnSpPr>
              <a:cxnSpLocks noChangeShapeType="1"/>
            </p:cNvCxnSpPr>
            <p:nvPr/>
          </p:nvCxnSpPr>
          <p:spPr bwMode="auto">
            <a:xfrm>
              <a:off x="658" y="214"/>
              <a:ext cx="822" cy="0"/>
            </a:xfrm>
            <a:prstGeom prst="straightConnector1">
              <a:avLst/>
            </a:prstGeom>
            <a:noFill/>
            <a:ln w="57240" cap="sq" cmpd="sng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13366" name="Text Box 54"/>
          <p:cNvSpPr txBox="1">
            <a:spLocks noChangeArrowheads="1"/>
          </p:cNvSpPr>
          <p:nvPr/>
        </p:nvSpPr>
        <p:spPr bwMode="auto">
          <a:xfrm>
            <a:off x="468313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None/>
            </a:pPr>
            <a:r>
              <a:rPr lang="zh-TW" altLang="en-US" sz="36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標楷體" pitchFamily="65" charset="-120"/>
              </a:rPr>
              <a:t>公文流程說明</a:t>
            </a:r>
          </a:p>
        </p:txBody>
      </p:sp>
      <p:grpSp>
        <p:nvGrpSpPr>
          <p:cNvPr id="13367" name="Group 55"/>
          <p:cNvGrpSpPr>
            <a:grpSpLocks/>
          </p:cNvGrpSpPr>
          <p:nvPr/>
        </p:nvGrpSpPr>
        <p:grpSpPr bwMode="auto">
          <a:xfrm>
            <a:off x="4973638" y="1333500"/>
            <a:ext cx="3833812" cy="4213225"/>
            <a:chOff x="0" y="0"/>
            <a:chExt cx="2415" cy="2654"/>
          </a:xfrm>
        </p:grpSpPr>
        <p:cxnSp>
          <p:nvCxnSpPr>
            <p:cNvPr id="13368" name="AutoShape 56"/>
            <p:cNvCxnSpPr>
              <a:cxnSpLocks noChangeShapeType="1"/>
            </p:cNvCxnSpPr>
            <p:nvPr/>
          </p:nvCxnSpPr>
          <p:spPr bwMode="auto">
            <a:xfrm flipH="1" flipV="1">
              <a:off x="335" y="0"/>
              <a:ext cx="2068" cy="0"/>
            </a:xfrm>
            <a:prstGeom prst="straightConnector1">
              <a:avLst/>
            </a:prstGeom>
            <a:noFill/>
            <a:ln w="57240" cap="sq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3369" name="AutoShape 57"/>
            <p:cNvCxnSpPr>
              <a:cxnSpLocks noChangeShapeType="1"/>
            </p:cNvCxnSpPr>
            <p:nvPr/>
          </p:nvCxnSpPr>
          <p:spPr bwMode="auto">
            <a:xfrm>
              <a:off x="2416" y="21"/>
              <a:ext cx="0" cy="2628"/>
            </a:xfrm>
            <a:prstGeom prst="straightConnector1">
              <a:avLst/>
            </a:prstGeom>
            <a:noFill/>
            <a:ln w="57240" cap="sq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3370" name="AutoShape 58"/>
            <p:cNvCxnSpPr>
              <a:cxnSpLocks noChangeShapeType="1"/>
            </p:cNvCxnSpPr>
            <p:nvPr/>
          </p:nvCxnSpPr>
          <p:spPr bwMode="auto">
            <a:xfrm>
              <a:off x="2073" y="2654"/>
              <a:ext cx="335" cy="0"/>
            </a:xfrm>
            <a:prstGeom prst="straightConnector1">
              <a:avLst/>
            </a:prstGeom>
            <a:noFill/>
            <a:ln w="57240" cap="sq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3371" name="AutoShape 59"/>
            <p:cNvCxnSpPr>
              <a:cxnSpLocks noChangeShapeType="1"/>
            </p:cNvCxnSpPr>
            <p:nvPr/>
          </p:nvCxnSpPr>
          <p:spPr bwMode="auto">
            <a:xfrm>
              <a:off x="2061" y="1954"/>
              <a:ext cx="335" cy="0"/>
            </a:xfrm>
            <a:prstGeom prst="straightConnector1">
              <a:avLst/>
            </a:prstGeom>
            <a:noFill/>
            <a:ln w="57240" cap="sq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13372" name="Line 60"/>
            <p:cNvSpPr>
              <a:spLocks noChangeShapeType="1"/>
            </p:cNvSpPr>
            <p:nvPr/>
          </p:nvSpPr>
          <p:spPr bwMode="auto">
            <a:xfrm flipH="1">
              <a:off x="-1" y="1183"/>
              <a:ext cx="344" cy="0"/>
            </a:xfrm>
            <a:prstGeom prst="line">
              <a:avLst/>
            </a:prstGeom>
            <a:noFill/>
            <a:ln w="57240" cap="sq" cmpd="sng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cxnSp>
          <p:nvCxnSpPr>
            <p:cNvPr id="13373" name="AutoShape 61"/>
            <p:cNvCxnSpPr>
              <a:cxnSpLocks noChangeShapeType="1"/>
            </p:cNvCxnSpPr>
            <p:nvPr/>
          </p:nvCxnSpPr>
          <p:spPr bwMode="auto">
            <a:xfrm>
              <a:off x="335" y="0"/>
              <a:ext cx="0" cy="1175"/>
            </a:xfrm>
            <a:prstGeom prst="straightConnector1">
              <a:avLst/>
            </a:prstGeom>
            <a:noFill/>
            <a:ln w="57240" cap="sq" cmpd="sng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3966584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 additive="repl"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2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36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微軟正黑體" pitchFamily="34" charset="-120"/>
              </a:rPr>
              <a:t>流程設定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內會並會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─只能選同單位同組室的人員。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內會順會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─內會同組室會先給組員再給組長；內會不同組室，會先給組長再給其他組別。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並會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─公文可同時送出給指定會辦單位。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順會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─</a:t>
            </a:r>
            <a:r>
              <a:rPr lang="en-US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公文會辦給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A</a:t>
            </a:r>
            <a:r>
              <a:rPr lang="en-US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單位，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A</a:t>
            </a:r>
            <a:r>
              <a:rPr lang="en-US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單位會畢後再給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B</a:t>
            </a:r>
            <a:r>
              <a:rPr lang="en-US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單位，依此類推。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z="3200" b="1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z="3200" b="1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967179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36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微軟正黑體" pitchFamily="34" charset="-120"/>
              </a:rPr>
              <a:t>流程設定-並會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圖示：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z="3200" b="1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zh-TW" altLang="en-US" sz="3200" b="1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2195513" y="2420938"/>
            <a:ext cx="3733800" cy="2125662"/>
            <a:chOff x="0" y="0"/>
            <a:chExt cx="2352" cy="1339"/>
          </a:xfrm>
        </p:grpSpPr>
        <p:sp>
          <p:nvSpPr>
            <p:cNvPr id="14341" name="Text Box 5"/>
            <p:cNvSpPr txBox="1">
              <a:spLocks noChangeArrowheads="1"/>
            </p:cNvSpPr>
            <p:nvPr/>
          </p:nvSpPr>
          <p:spPr bwMode="auto">
            <a:xfrm>
              <a:off x="1406" y="0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en-US" altLang="zh-TW" sz="2000" b="1" smtClean="0"/>
                <a:t>A</a:t>
              </a:r>
              <a:r>
                <a:rPr lang="zh-TW" altLang="en-US" sz="2000" b="1" smtClean="0"/>
                <a:t>單位會辦</a:t>
              </a:r>
            </a:p>
          </p:txBody>
        </p:sp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1406" y="545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en-US" altLang="zh-TW" sz="2000" b="1" smtClean="0"/>
                <a:t>B</a:t>
              </a:r>
              <a:r>
                <a:rPr lang="zh-TW" altLang="en-US" sz="2000" b="1" smtClean="0"/>
                <a:t>單位會辦</a:t>
              </a:r>
            </a:p>
          </p:txBody>
        </p:sp>
        <p:sp>
          <p:nvSpPr>
            <p:cNvPr id="14343" name="Text Box 7"/>
            <p:cNvSpPr txBox="1">
              <a:spLocks noChangeArrowheads="1"/>
            </p:cNvSpPr>
            <p:nvPr/>
          </p:nvSpPr>
          <p:spPr bwMode="auto">
            <a:xfrm>
              <a:off x="1406" y="1089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en-US" altLang="zh-TW" sz="2000" b="1" smtClean="0"/>
                <a:t>C</a:t>
              </a:r>
              <a:r>
                <a:rPr lang="zh-TW" altLang="en-US" sz="2000" b="1" smtClean="0"/>
                <a:t>單位會辦</a:t>
              </a:r>
            </a:p>
          </p:txBody>
        </p:sp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>
              <a:off x="0" y="521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zh-TW" altLang="en-US" sz="2000" b="1" smtClean="0">
                  <a:latin typeface="微軟正黑體" pitchFamily="34" charset="-120"/>
                  <a:ea typeface="微軟正黑體" pitchFamily="34" charset="-120"/>
                </a:rPr>
                <a:t>承辦單位</a:t>
              </a:r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 flipV="1">
              <a:off x="952" y="130"/>
              <a:ext cx="448" cy="460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>
              <a:off x="952" y="590"/>
              <a:ext cx="448" cy="0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952" y="590"/>
              <a:ext cx="448" cy="629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4370894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36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微軟正黑體" pitchFamily="34" charset="-120"/>
              </a:rPr>
              <a:t>流程設定-順會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23850" y="1628775"/>
            <a:ext cx="86407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圖示：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後會：</a:t>
            </a: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已決行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的公文做順會。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395288" y="2924175"/>
            <a:ext cx="8343900" cy="398463"/>
            <a:chOff x="0" y="0"/>
            <a:chExt cx="5256" cy="251"/>
          </a:xfrm>
        </p:grpSpPr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0" y="0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zh-TW" altLang="en-US" sz="2000" b="1" smtClean="0">
                  <a:latin typeface="微軟正黑體" pitchFamily="34" charset="-120"/>
                  <a:ea typeface="微軟正黑體" pitchFamily="34" charset="-120"/>
                </a:rPr>
                <a:t>承辦單位</a:t>
              </a:r>
            </a:p>
          </p:txBody>
        </p:sp>
        <p:sp>
          <p:nvSpPr>
            <p:cNvPr id="15366" name="Line 6"/>
            <p:cNvSpPr>
              <a:spLocks noChangeShapeType="1"/>
            </p:cNvSpPr>
            <p:nvPr/>
          </p:nvSpPr>
          <p:spPr bwMode="auto">
            <a:xfrm>
              <a:off x="1043" y="91"/>
              <a:ext cx="402" cy="0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67" name="Line 7"/>
            <p:cNvSpPr>
              <a:spLocks noChangeShapeType="1"/>
            </p:cNvSpPr>
            <p:nvPr/>
          </p:nvSpPr>
          <p:spPr bwMode="auto">
            <a:xfrm>
              <a:off x="2494" y="92"/>
              <a:ext cx="402" cy="0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1451" y="1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en-US" altLang="zh-TW" sz="2000" b="1" smtClean="0"/>
                <a:t>A</a:t>
              </a:r>
              <a:r>
                <a:rPr lang="zh-TW" altLang="en-US" sz="2000" b="1" smtClean="0"/>
                <a:t>單位會辦</a:t>
              </a:r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2903" y="1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en-US" altLang="zh-TW" sz="2000" b="1" smtClean="0"/>
                <a:t>B</a:t>
              </a:r>
              <a:r>
                <a:rPr lang="zh-TW" altLang="en-US" sz="2000" b="1" smtClean="0"/>
                <a:t>單位會辦</a:t>
              </a:r>
            </a:p>
          </p:txBody>
        </p:sp>
        <p:sp>
          <p:nvSpPr>
            <p:cNvPr id="15370" name="Line 10"/>
            <p:cNvSpPr>
              <a:spLocks noChangeShapeType="1"/>
            </p:cNvSpPr>
            <p:nvPr/>
          </p:nvSpPr>
          <p:spPr bwMode="auto">
            <a:xfrm>
              <a:off x="3901" y="92"/>
              <a:ext cx="402" cy="0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71" name="Text Box 11"/>
            <p:cNvSpPr txBox="1">
              <a:spLocks noChangeArrowheads="1"/>
            </p:cNvSpPr>
            <p:nvPr/>
          </p:nvSpPr>
          <p:spPr bwMode="auto">
            <a:xfrm>
              <a:off x="4310" y="1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en-US" altLang="zh-TW" sz="2000" b="1" smtClean="0"/>
                <a:t>C</a:t>
              </a:r>
              <a:r>
                <a:rPr lang="zh-TW" altLang="en-US" sz="2000" b="1" smtClean="0"/>
                <a:t>單位會辦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467165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r>
              <a:rPr lang="zh-TW" altLang="en-US" sz="3600" b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微軟正黑體" pitchFamily="34" charset="-120"/>
              </a:rPr>
              <a:t>流程設定-順會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23850" y="1628775"/>
            <a:ext cx="86407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itchFamily="18" charset="0"/>
              <a:tabLst>
                <a:tab pos="333375" algn="l"/>
                <a:tab pos="781050" algn="l"/>
                <a:tab pos="1230313" algn="l"/>
                <a:tab pos="1679575" algn="l"/>
                <a:tab pos="2128838" algn="l"/>
                <a:tab pos="2578100" algn="l"/>
                <a:tab pos="3027363" algn="l"/>
                <a:tab pos="3476625" algn="l"/>
                <a:tab pos="3925888" algn="l"/>
                <a:tab pos="4375150" algn="l"/>
                <a:tab pos="4824413" algn="l"/>
                <a:tab pos="5273675" algn="l"/>
                <a:tab pos="5722938" algn="l"/>
                <a:tab pos="6172200" algn="l"/>
                <a:tab pos="6621463" algn="l"/>
                <a:tab pos="7070725" algn="l"/>
                <a:tab pos="7519988" algn="l"/>
                <a:tab pos="7969250" algn="l"/>
                <a:tab pos="8418513" algn="l"/>
                <a:tab pos="8867775" algn="l"/>
                <a:tab pos="9317038" algn="l"/>
              </a:tabLst>
              <a:defRPr>
                <a:solidFill>
                  <a:srgbClr val="000000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圖示：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標楷體" pitchFamily="65" charset="-120"/>
              <a:buChar char="★"/>
            </a:pP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後會：</a:t>
            </a: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已決行</a:t>
            </a:r>
            <a:r>
              <a:rPr lang="zh-TW" altLang="en-US" sz="3200" b="1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的公文做順會。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  <a:buFont typeface="Times New Roman" pitchFamily="18" charset="0"/>
              <a:buNone/>
            </a:pPr>
            <a:endParaRPr lang="en-US" altLang="zh-TW" sz="3200" b="1" smtClean="0">
              <a:solidFill>
                <a:srgbClr val="0033CC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395288" y="2924175"/>
            <a:ext cx="8343900" cy="398463"/>
            <a:chOff x="0" y="0"/>
            <a:chExt cx="5256" cy="251"/>
          </a:xfrm>
        </p:grpSpPr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0" y="0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zh-TW" altLang="en-US" sz="2000" b="1" smtClean="0">
                  <a:latin typeface="微軟正黑體" pitchFamily="34" charset="-120"/>
                  <a:ea typeface="微軟正黑體" pitchFamily="34" charset="-120"/>
                </a:rPr>
                <a:t>承辦單位</a:t>
              </a:r>
            </a:p>
          </p:txBody>
        </p:sp>
        <p:sp>
          <p:nvSpPr>
            <p:cNvPr id="15366" name="Line 6"/>
            <p:cNvSpPr>
              <a:spLocks noChangeShapeType="1"/>
            </p:cNvSpPr>
            <p:nvPr/>
          </p:nvSpPr>
          <p:spPr bwMode="auto">
            <a:xfrm>
              <a:off x="1043" y="91"/>
              <a:ext cx="402" cy="0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67" name="Line 7"/>
            <p:cNvSpPr>
              <a:spLocks noChangeShapeType="1"/>
            </p:cNvSpPr>
            <p:nvPr/>
          </p:nvSpPr>
          <p:spPr bwMode="auto">
            <a:xfrm>
              <a:off x="2494" y="92"/>
              <a:ext cx="402" cy="0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1451" y="1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en-US" altLang="zh-TW" sz="2000" b="1" smtClean="0"/>
                <a:t>A</a:t>
              </a:r>
              <a:r>
                <a:rPr lang="zh-TW" altLang="en-US" sz="2000" b="1" smtClean="0"/>
                <a:t>單位會辦</a:t>
              </a:r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2903" y="1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en-US" altLang="zh-TW" sz="2000" b="1" smtClean="0"/>
                <a:t>B</a:t>
              </a:r>
              <a:r>
                <a:rPr lang="zh-TW" altLang="en-US" sz="2000" b="1" smtClean="0"/>
                <a:t>單位會辦</a:t>
              </a:r>
            </a:p>
          </p:txBody>
        </p:sp>
        <p:sp>
          <p:nvSpPr>
            <p:cNvPr id="15370" name="Line 10"/>
            <p:cNvSpPr>
              <a:spLocks noChangeShapeType="1"/>
            </p:cNvSpPr>
            <p:nvPr/>
          </p:nvSpPr>
          <p:spPr bwMode="auto">
            <a:xfrm>
              <a:off x="3901" y="92"/>
              <a:ext cx="402" cy="0"/>
            </a:xfrm>
            <a:prstGeom prst="line">
              <a:avLst/>
            </a:prstGeom>
            <a:noFill/>
            <a:ln w="57240" cap="sq" cmpd="sng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endParaRPr lang="zh-TW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15371" name="Text Box 11"/>
            <p:cNvSpPr txBox="1">
              <a:spLocks noChangeArrowheads="1"/>
            </p:cNvSpPr>
            <p:nvPr/>
          </p:nvSpPr>
          <p:spPr bwMode="auto">
            <a:xfrm>
              <a:off x="4310" y="1"/>
              <a:ext cx="946" cy="250"/>
            </a:xfrm>
            <a:prstGeom prst="rect">
              <a:avLst/>
            </a:prstGeom>
            <a:solidFill>
              <a:srgbClr val="BBE0E3"/>
            </a:solidFill>
            <a:ln w="9360" cap="sq" cmpd="sng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BE0E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  <a:flatTx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itchFamily="34" charset="0"/>
                  <a:ea typeface="新細明體" pitchFamily="18" charset="-120"/>
                </a:defRPr>
              </a:lvl9pPr>
            </a:lstStyle>
            <a:p>
              <a:pPr algn="ctr"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itchFamily="18" charset="0"/>
                <a:buNone/>
              </a:pPr>
              <a:r>
                <a:rPr lang="en-US" altLang="zh-TW" sz="2000" b="1" smtClean="0"/>
                <a:t>C</a:t>
              </a:r>
              <a:r>
                <a:rPr lang="zh-TW" altLang="en-US" sz="2000" b="1" smtClean="0"/>
                <a:t>單位會辦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467165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6060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600" dirty="0" smtClean="0">
                <a:solidFill>
                  <a:srgbClr val="0000FF"/>
                </a:solidFill>
              </a:rPr>
              <a:t>課後交流</a:t>
            </a:r>
            <a:endParaRPr lang="en-US" altLang="zh-TW" sz="6600" dirty="0" smtClean="0">
              <a:solidFill>
                <a:srgbClr val="0000FF"/>
              </a:solidFill>
            </a:endParaRPr>
          </a:p>
          <a:p>
            <a:pPr marL="0" indent="0" algn="ctr">
              <a:buNone/>
            </a:pPr>
            <a:endParaRPr lang="en-US" altLang="zh-TW" sz="6600" dirty="0">
              <a:solidFill>
                <a:srgbClr val="0000FF"/>
              </a:solidFill>
            </a:endParaRPr>
          </a:p>
          <a:p>
            <a:pPr marL="0" indent="0" algn="ctr">
              <a:buNone/>
            </a:pPr>
            <a:endParaRPr lang="zh-TW" altLang="en-US" sz="6600" dirty="0">
              <a:solidFill>
                <a:srgbClr val="0000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29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617" y="1633116"/>
            <a:ext cx="5580619" cy="44644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104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文書處理及流程說明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rgbClr val="FFFFFF">
              <a:alpha val="45098"/>
            </a:srgbClr>
          </a:solidFill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b="1" dirty="0">
                <a:solidFill>
                  <a:srgbClr val="0000FF"/>
                </a:solidFill>
              </a:rPr>
              <a:t>簽</a:t>
            </a:r>
            <a:r>
              <a:rPr lang="zh-TW" altLang="en-US" sz="3200" b="1" dirty="0" smtClean="0">
                <a:solidFill>
                  <a:srgbClr val="0000FF"/>
                </a:solidFill>
              </a:rPr>
              <a:t>、函、書函差別</a:t>
            </a:r>
            <a:endParaRPr lang="en-US" altLang="zh-TW" sz="3200" b="1" dirty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b="1" dirty="0">
                <a:solidFill>
                  <a:srgbClr val="0000FF"/>
                </a:solidFill>
              </a:rPr>
              <a:t>以稿代</a:t>
            </a:r>
            <a:r>
              <a:rPr lang="zh-TW" altLang="en-US" sz="3200" b="1" dirty="0" smtClean="0">
                <a:solidFill>
                  <a:srgbClr val="0000FF"/>
                </a:solidFill>
              </a:rPr>
              <a:t>簽、先</a:t>
            </a:r>
            <a:r>
              <a:rPr lang="zh-TW" altLang="en-US" sz="3200" b="1" dirty="0">
                <a:solidFill>
                  <a:srgbClr val="0000FF"/>
                </a:solidFill>
              </a:rPr>
              <a:t>簽後</a:t>
            </a:r>
            <a:r>
              <a:rPr lang="zh-TW" altLang="en-US" sz="3200" b="1" dirty="0" smtClean="0">
                <a:solidFill>
                  <a:srgbClr val="0000FF"/>
                </a:solidFill>
              </a:rPr>
              <a:t>稿、簽</a:t>
            </a:r>
            <a:r>
              <a:rPr lang="zh-TW" altLang="en-US" sz="3200" b="1" dirty="0">
                <a:solidFill>
                  <a:srgbClr val="0000FF"/>
                </a:solidFill>
              </a:rPr>
              <a:t>稿併</a:t>
            </a:r>
            <a:r>
              <a:rPr lang="zh-TW" altLang="en-US" sz="3200" b="1" dirty="0" smtClean="0">
                <a:solidFill>
                  <a:srgbClr val="0000FF"/>
                </a:solidFill>
              </a:rPr>
              <a:t>陳的含義</a:t>
            </a:r>
            <a:endParaRPr lang="en-US" altLang="zh-TW" sz="3200" b="1" dirty="0" smtClean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b="1" dirty="0">
                <a:solidFill>
                  <a:srgbClr val="0000FF"/>
                </a:solidFill>
              </a:rPr>
              <a:t>順會、並</a:t>
            </a:r>
            <a:r>
              <a:rPr lang="zh-TW" altLang="en-US" sz="3200" b="1" dirty="0" smtClean="0">
                <a:solidFill>
                  <a:srgbClr val="0000FF"/>
                </a:solidFill>
              </a:rPr>
              <a:t>會、內會、外會、後會、副知</a:t>
            </a:r>
            <a:endParaRPr lang="en-US" altLang="zh-TW" sz="3200" b="1" dirty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b="1" dirty="0" smtClean="0">
                <a:solidFill>
                  <a:srgbClr val="0000FF"/>
                </a:solidFill>
              </a:rPr>
              <a:t>用語寫法</a:t>
            </a:r>
            <a:endParaRPr lang="en-US" altLang="zh-TW" sz="3200" b="1" dirty="0" smtClean="0">
              <a:solidFill>
                <a:srgbClr val="0000FF"/>
              </a:solidFill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3200" b="1" dirty="0" smtClean="0">
                <a:solidFill>
                  <a:srgbClr val="0000FF"/>
                </a:solidFill>
              </a:rPr>
              <a:t>一般公務機密文書處理原則</a:t>
            </a:r>
            <a:endParaRPr lang="en-US" altLang="zh-TW" sz="3200" b="1" dirty="0" smtClean="0">
              <a:solidFill>
                <a:srgbClr val="0000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559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簽、函、書函</a:t>
            </a:r>
            <a:r>
              <a:rPr lang="zh-TW" altLang="en-US" dirty="0" smtClean="0"/>
              <a:t>差別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196752"/>
            <a:ext cx="8363272" cy="5112568"/>
          </a:xfrm>
          <a:solidFill>
            <a:srgbClr val="FFFFFF">
              <a:alpha val="45098"/>
            </a:srgbClr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rgbClr val="0000FF"/>
                </a:solidFill>
              </a:rPr>
              <a:t>簽</a:t>
            </a:r>
            <a:r>
              <a:rPr lang="zh-TW" altLang="en-US" sz="2400" dirty="0"/>
              <a:t>：簽為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處理公務表達意見</a:t>
            </a:r>
            <a:r>
              <a:rPr lang="zh-TW" altLang="en-US" sz="2400" dirty="0"/>
              <a:t>，以供上級瞭解案情、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並作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抉擇</a:t>
            </a:r>
            <a:r>
              <a:rPr lang="zh-TW" altLang="en-US" sz="2400" dirty="0" smtClean="0"/>
              <a:t>之</a:t>
            </a:r>
            <a:r>
              <a:rPr lang="zh-TW" altLang="en-US" sz="2400" dirty="0"/>
              <a:t>依據。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rgbClr val="0000FF"/>
                </a:solidFill>
              </a:rPr>
              <a:t>函</a:t>
            </a:r>
            <a:r>
              <a:rPr lang="zh-TW" altLang="en-US" sz="2400" dirty="0"/>
              <a:t>：各機關處理公務有下列情形之一時使用：</a:t>
            </a:r>
          </a:p>
          <a:p>
            <a:pPr marL="0" indent="444500">
              <a:buNone/>
            </a:pPr>
            <a:r>
              <a:rPr lang="en-US" altLang="zh-TW" sz="2400" dirty="0" smtClean="0"/>
              <a:t>1.</a:t>
            </a:r>
            <a:r>
              <a:rPr lang="zh-TW" altLang="en-US" sz="2400" dirty="0" smtClean="0"/>
              <a:t>上級</a:t>
            </a:r>
            <a:r>
              <a:rPr lang="zh-TW" altLang="en-US" sz="2400" dirty="0"/>
              <a:t>機關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對所屬下級機關</a:t>
            </a:r>
            <a:r>
              <a:rPr lang="zh-TW" altLang="en-US" sz="2400" dirty="0"/>
              <a:t>有所指示、交辦、批復時。</a:t>
            </a:r>
          </a:p>
          <a:p>
            <a:pPr marL="0" indent="444500">
              <a:buNone/>
            </a:pPr>
            <a:r>
              <a:rPr lang="en-US" altLang="zh-TW" sz="2400" dirty="0" smtClean="0"/>
              <a:t>2.</a:t>
            </a:r>
            <a:r>
              <a:rPr lang="zh-TW" altLang="en-US" sz="2400" dirty="0" smtClean="0"/>
              <a:t>下級</a:t>
            </a:r>
            <a:r>
              <a:rPr lang="zh-TW" altLang="en-US" sz="2400" dirty="0"/>
              <a:t>機關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對上級機關</a:t>
            </a:r>
            <a:r>
              <a:rPr lang="zh-TW" altLang="en-US" sz="2400" dirty="0"/>
              <a:t>有所請求或報告時。</a:t>
            </a:r>
          </a:p>
          <a:p>
            <a:pPr marL="0" indent="444500">
              <a:buNone/>
            </a:pPr>
            <a:r>
              <a:rPr lang="en-US" altLang="zh-TW" sz="2400" dirty="0" smtClean="0"/>
              <a:t>3.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同級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機關</a:t>
            </a:r>
            <a:r>
              <a:rPr lang="zh-TW" altLang="en-US" sz="2400" dirty="0"/>
              <a:t>或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不相隸屬機關</a:t>
            </a:r>
            <a:r>
              <a:rPr lang="zh-TW" altLang="en-US" sz="2400" dirty="0"/>
              <a:t>間行文時。</a:t>
            </a:r>
          </a:p>
          <a:p>
            <a:pPr marL="0" indent="444500">
              <a:buNone/>
            </a:pPr>
            <a:r>
              <a:rPr lang="en-US" altLang="zh-TW" sz="2400" dirty="0" smtClean="0"/>
              <a:t>4.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民眾</a:t>
            </a:r>
            <a:r>
              <a:rPr lang="zh-TW" altLang="en-US" sz="2400" dirty="0"/>
              <a:t>與機關間之申請與答復時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rgbClr val="0000FF"/>
                </a:solidFill>
              </a:rPr>
              <a:t>書函</a:t>
            </a:r>
            <a:r>
              <a:rPr lang="zh-TW" altLang="en-US" sz="2400" dirty="0"/>
              <a:t>：</a:t>
            </a:r>
          </a:p>
          <a:p>
            <a:pPr marL="444500" indent="0">
              <a:buNone/>
            </a:pPr>
            <a:r>
              <a:rPr lang="en-US" altLang="zh-TW" sz="2400" dirty="0" smtClean="0"/>
              <a:t>1.</a:t>
            </a:r>
            <a:r>
              <a:rPr lang="zh-TW" altLang="en-US" sz="2400" dirty="0" smtClean="0"/>
              <a:t>於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公務未決階段需要磋商</a:t>
            </a:r>
            <a:r>
              <a:rPr lang="zh-TW" altLang="en-US" sz="2400" dirty="0"/>
              <a:t>、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徵詢意見</a:t>
            </a:r>
            <a:r>
              <a:rPr lang="zh-TW" altLang="en-US" sz="2400" dirty="0"/>
              <a:t>或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通報</a:t>
            </a:r>
            <a:r>
              <a:rPr lang="zh-TW" altLang="en-US" sz="2400" dirty="0"/>
              <a:t>時</a:t>
            </a:r>
            <a:r>
              <a:rPr lang="zh-TW" altLang="en-US" sz="2400" dirty="0" smtClean="0"/>
              <a:t>使用</a:t>
            </a:r>
            <a:r>
              <a:rPr lang="zh-TW" altLang="en-US" sz="2400" dirty="0"/>
              <a:t>。</a:t>
            </a:r>
          </a:p>
          <a:p>
            <a:pPr marL="444500" indent="0">
              <a:buNone/>
            </a:pPr>
            <a:r>
              <a:rPr lang="en-US" altLang="zh-TW" sz="2400" dirty="0" smtClean="0"/>
              <a:t>2.</a:t>
            </a:r>
            <a:r>
              <a:rPr lang="zh-TW" altLang="en-US" sz="2400" dirty="0" smtClean="0"/>
              <a:t>舉凡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答復內容無涉准駁</a:t>
            </a:r>
            <a:r>
              <a:rPr lang="zh-TW" altLang="en-US" sz="2400" dirty="0"/>
              <a:t>、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解釋</a:t>
            </a:r>
            <a:r>
              <a:rPr lang="zh-TW" altLang="en-US" sz="2400" dirty="0"/>
              <a:t>之簡單案情，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寄送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普通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文件</a:t>
            </a:r>
            <a:r>
              <a:rPr lang="zh-TW" altLang="en-US" sz="2400" dirty="0"/>
              <a:t>、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書刊</a:t>
            </a:r>
            <a:r>
              <a:rPr lang="zh-TW" altLang="en-US" sz="2400" dirty="0"/>
              <a:t>，或為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一般聯繫</a:t>
            </a:r>
            <a:r>
              <a:rPr lang="zh-TW" altLang="en-US" sz="2400" dirty="0"/>
              <a:t>、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查詢</a:t>
            </a:r>
            <a:r>
              <a:rPr lang="zh-TW" altLang="en-US" sz="2400" dirty="0"/>
              <a:t>等事項行文</a:t>
            </a:r>
            <a:r>
              <a:rPr lang="zh-TW" altLang="en-US" sz="2400" dirty="0" smtClean="0"/>
              <a:t>時均可</a:t>
            </a:r>
            <a:r>
              <a:rPr lang="zh-TW" altLang="en-US" sz="2400" dirty="0"/>
              <a:t>使用，其性質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不如函之正式性</a:t>
            </a:r>
            <a:r>
              <a:rPr lang="zh-TW" altLang="en-US" sz="2400" dirty="0"/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5" name="圓角矩形圖說文字 4"/>
          <p:cNvSpPr/>
          <p:nvPr/>
        </p:nvSpPr>
        <p:spPr>
          <a:xfrm>
            <a:off x="5796136" y="3284984"/>
            <a:ext cx="2808312" cy="1224136"/>
          </a:xfrm>
          <a:prstGeom prst="wedgeRoundRectCallout">
            <a:avLst>
              <a:gd name="adj1" fmla="val -98124"/>
              <a:gd name="adj2" fmla="val 55238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：發文給校內單位要用哪種格式？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5849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以稿代簽、先簽後稿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簽</a:t>
            </a:r>
            <a:r>
              <a:rPr lang="zh-TW" altLang="en-US" dirty="0"/>
              <a:t>稿併陳的</a:t>
            </a:r>
            <a:r>
              <a:rPr lang="zh-TW" altLang="en-US" dirty="0" smtClean="0"/>
              <a:t>含義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  <a:solidFill>
            <a:srgbClr val="FFFFFF">
              <a:alpha val="45098"/>
            </a:srgbClr>
          </a:solidFill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solidFill>
                  <a:srgbClr val="0000FF"/>
                </a:solidFill>
              </a:rPr>
              <a:t>先簽後</a:t>
            </a:r>
            <a:r>
              <a:rPr lang="zh-TW" altLang="en-US" dirty="0" smtClean="0">
                <a:solidFill>
                  <a:srgbClr val="0000FF"/>
                </a:solidFill>
              </a:rPr>
              <a:t>稿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0" indent="35560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有關</a:t>
            </a:r>
            <a:r>
              <a:rPr lang="zh-TW" altLang="en-US" dirty="0"/>
              <a:t>政策性或重大興革案件。</a:t>
            </a:r>
          </a:p>
          <a:p>
            <a:pPr marL="0" indent="35560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牽涉</a:t>
            </a:r>
            <a:r>
              <a:rPr lang="zh-TW" altLang="en-US" dirty="0"/>
              <a:t>較廣，會商未獲結論案件。</a:t>
            </a:r>
          </a:p>
          <a:p>
            <a:pPr marL="0" indent="35560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擬</a:t>
            </a:r>
            <a:r>
              <a:rPr lang="zh-TW" altLang="en-US" dirty="0"/>
              <a:t>提決策會議討論案件。</a:t>
            </a:r>
          </a:p>
          <a:p>
            <a:pPr marL="0" indent="355600">
              <a:buNone/>
            </a:pPr>
            <a:r>
              <a:rPr lang="en-US" altLang="zh-TW" dirty="0" smtClean="0"/>
              <a:t>4.</a:t>
            </a:r>
            <a:r>
              <a:rPr lang="zh-TW" altLang="en-US" dirty="0" smtClean="0"/>
              <a:t>重要</a:t>
            </a:r>
            <a:r>
              <a:rPr lang="zh-TW" altLang="en-US" dirty="0"/>
              <a:t>人事案件。</a:t>
            </a:r>
          </a:p>
          <a:p>
            <a:pPr marL="0" indent="355600">
              <a:buNone/>
            </a:pPr>
            <a:r>
              <a:rPr lang="en-US" altLang="zh-TW" dirty="0" smtClean="0"/>
              <a:t>5.</a:t>
            </a:r>
            <a:r>
              <a:rPr lang="zh-TW" altLang="en-US" dirty="0" smtClean="0"/>
              <a:t>其他</a:t>
            </a:r>
            <a:r>
              <a:rPr lang="zh-TW" altLang="en-US" dirty="0"/>
              <a:t>性質重要必須先行簽請核定案件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rgbClr val="0000FF"/>
                </a:solidFill>
              </a:rPr>
              <a:t>簽</a:t>
            </a:r>
            <a:r>
              <a:rPr lang="zh-TW" altLang="en-US" dirty="0">
                <a:solidFill>
                  <a:srgbClr val="0000FF"/>
                </a:solidFill>
              </a:rPr>
              <a:t>稿併陳</a:t>
            </a:r>
            <a:r>
              <a:rPr lang="zh-TW" altLang="en-US" dirty="0"/>
              <a:t>：</a:t>
            </a:r>
          </a:p>
          <a:p>
            <a:pPr marL="35560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文稿</a:t>
            </a:r>
            <a:r>
              <a:rPr lang="zh-TW" altLang="en-US" dirty="0"/>
              <a:t>內容須另為說明或對以往處理情形須酌加</a:t>
            </a:r>
            <a:r>
              <a:rPr lang="zh-TW" altLang="en-US" dirty="0" smtClean="0"/>
              <a:t>析述</a:t>
            </a:r>
            <a:r>
              <a:rPr lang="zh-TW" altLang="en-US" dirty="0"/>
              <a:t>之案件。</a:t>
            </a:r>
          </a:p>
          <a:p>
            <a:pPr marL="0" indent="35560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依法</a:t>
            </a:r>
            <a:r>
              <a:rPr lang="zh-TW" altLang="en-US" dirty="0"/>
              <a:t>准駁，但案情特殊須加說明之案件。</a:t>
            </a:r>
          </a:p>
          <a:p>
            <a:pPr marL="0" indent="35560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須</a:t>
            </a:r>
            <a:r>
              <a:rPr lang="zh-TW" altLang="en-US" dirty="0"/>
              <a:t>限時辦發不及先行請示之案件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>
                <a:solidFill>
                  <a:srgbClr val="0000FF"/>
                </a:solidFill>
              </a:rPr>
              <a:t>以</a:t>
            </a:r>
            <a:r>
              <a:rPr lang="zh-TW" altLang="en-US" dirty="0">
                <a:solidFill>
                  <a:srgbClr val="0000FF"/>
                </a:solidFill>
              </a:rPr>
              <a:t>稿代</a:t>
            </a:r>
            <a:r>
              <a:rPr lang="zh-TW" altLang="en-US" dirty="0" smtClean="0">
                <a:solidFill>
                  <a:srgbClr val="0000FF"/>
                </a:solidFill>
              </a:rPr>
              <a:t>簽</a:t>
            </a:r>
            <a:r>
              <a:rPr lang="zh-TW" altLang="en-US" dirty="0" smtClean="0"/>
              <a:t>：一般</a:t>
            </a:r>
            <a:r>
              <a:rPr lang="zh-TW" altLang="en-US" dirty="0"/>
              <a:t>案情簡單或例行承轉之案件。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5" name="圓角矩形圖說文字 4"/>
          <p:cNvSpPr/>
          <p:nvPr/>
        </p:nvSpPr>
        <p:spPr>
          <a:xfrm>
            <a:off x="6012160" y="1556792"/>
            <a:ext cx="2808312" cy="1656184"/>
          </a:xfrm>
          <a:prstGeom prst="wedgeRoundRectCallout">
            <a:avLst>
              <a:gd name="adj1" fmla="val -72347"/>
              <a:gd name="adj2" fmla="val 58712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：一般存參或案情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簡單毋須回復之文件，要如何處理？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8241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順會、並會、內會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外</a:t>
            </a:r>
            <a:r>
              <a:rPr lang="zh-TW" altLang="en-US" dirty="0"/>
              <a:t>會、後會、副</a:t>
            </a:r>
            <a:r>
              <a:rPr lang="zh-TW" altLang="en-US" dirty="0" smtClean="0"/>
              <a:t>知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611560" y="1339038"/>
            <a:ext cx="2808312" cy="28083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/>
              <a:t>單位</a:t>
            </a:r>
            <a:r>
              <a:rPr lang="en-US" altLang="zh-TW" sz="3200" dirty="0" smtClean="0"/>
              <a:t>A</a:t>
            </a:r>
          </a:p>
          <a:p>
            <a:pPr algn="ctr"/>
            <a:endParaRPr lang="en-US" altLang="zh-TW" sz="3200" dirty="0"/>
          </a:p>
          <a:p>
            <a:pPr algn="ctr"/>
            <a:endParaRPr lang="en-US" altLang="zh-TW" sz="3200" dirty="0" smtClean="0"/>
          </a:p>
          <a:p>
            <a:pPr algn="ctr"/>
            <a:endParaRPr lang="en-US" altLang="zh-TW" sz="3200" dirty="0"/>
          </a:p>
          <a:p>
            <a:pPr algn="ctr"/>
            <a:endParaRPr lang="en-US" altLang="zh-TW" sz="3200" dirty="0" smtClean="0"/>
          </a:p>
          <a:p>
            <a:pPr algn="ctr"/>
            <a:endParaRPr lang="en-US" altLang="zh-TW" sz="3200" dirty="0" smtClean="0"/>
          </a:p>
        </p:txBody>
      </p:sp>
      <p:sp>
        <p:nvSpPr>
          <p:cNvPr id="14" name="橢圓 13"/>
          <p:cNvSpPr/>
          <p:nvPr/>
        </p:nvSpPr>
        <p:spPr>
          <a:xfrm>
            <a:off x="107504" y="1732059"/>
            <a:ext cx="2007840" cy="226073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/>
              <a:t>第</a:t>
            </a:r>
            <a:r>
              <a:rPr lang="en-US" altLang="zh-TW" sz="2400" dirty="0"/>
              <a:t>1</a:t>
            </a:r>
            <a:r>
              <a:rPr lang="zh-TW" altLang="en-US" sz="2400" dirty="0" smtClean="0"/>
              <a:t>組</a:t>
            </a:r>
            <a:endParaRPr lang="en-US" altLang="zh-TW" sz="2400" dirty="0" smtClean="0"/>
          </a:p>
          <a:p>
            <a:pPr algn="ctr"/>
            <a:endParaRPr lang="en-US" altLang="zh-TW" sz="2400" dirty="0" smtClean="0"/>
          </a:p>
          <a:p>
            <a:pPr algn="ctr"/>
            <a:endParaRPr lang="en-US" altLang="zh-TW" sz="2400" dirty="0" smtClean="0"/>
          </a:p>
          <a:p>
            <a:pPr algn="ctr"/>
            <a:endParaRPr lang="en-US" altLang="zh-TW" sz="2400" dirty="0"/>
          </a:p>
          <a:p>
            <a:pPr algn="ctr"/>
            <a:endParaRPr lang="en-US" altLang="zh-TW" sz="2400" dirty="0" smtClean="0"/>
          </a:p>
          <a:p>
            <a:pPr algn="ctr"/>
            <a:endParaRPr lang="en-US" altLang="zh-TW" sz="2400" dirty="0" smtClean="0"/>
          </a:p>
        </p:txBody>
      </p:sp>
      <p:sp>
        <p:nvSpPr>
          <p:cNvPr id="6" name="笑臉 5"/>
          <p:cNvSpPr/>
          <p:nvPr/>
        </p:nvSpPr>
        <p:spPr>
          <a:xfrm>
            <a:off x="573312" y="2122807"/>
            <a:ext cx="864096" cy="751892"/>
          </a:xfrm>
          <a:prstGeom prst="smileyFac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10" name="直線接點 9"/>
          <p:cNvCxnSpPr/>
          <p:nvPr/>
        </p:nvCxnSpPr>
        <p:spPr>
          <a:xfrm flipH="1">
            <a:off x="3419872" y="1553214"/>
            <a:ext cx="5616624" cy="5304786"/>
          </a:xfrm>
          <a:prstGeom prst="line">
            <a:avLst/>
          </a:prstGeom>
          <a:ln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96" name="群組 95"/>
          <p:cNvGrpSpPr/>
          <p:nvPr/>
        </p:nvGrpSpPr>
        <p:grpSpPr>
          <a:xfrm>
            <a:off x="3283360" y="1553214"/>
            <a:ext cx="5627872" cy="1175854"/>
            <a:chOff x="3283360" y="1553214"/>
            <a:chExt cx="5627872" cy="1175854"/>
          </a:xfrm>
        </p:grpSpPr>
        <p:sp>
          <p:nvSpPr>
            <p:cNvPr id="20" name="橢圓 19"/>
            <p:cNvSpPr/>
            <p:nvPr/>
          </p:nvSpPr>
          <p:spPr>
            <a:xfrm>
              <a:off x="3913820" y="1553214"/>
              <a:ext cx="1378260" cy="1166056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/>
                <a:t>單位</a:t>
              </a:r>
              <a:r>
                <a:rPr lang="en-US" altLang="zh-TW" sz="2400" dirty="0" smtClean="0"/>
                <a:t>B</a:t>
              </a:r>
              <a:endParaRPr lang="en-US" altLang="zh-TW" sz="2400" dirty="0"/>
            </a:p>
            <a:p>
              <a:pPr algn="ctr"/>
              <a:endParaRPr lang="en-US" altLang="zh-TW" sz="3200" dirty="0" smtClean="0"/>
            </a:p>
            <a:p>
              <a:pPr algn="ctr"/>
              <a:endParaRPr lang="en-US" altLang="zh-TW" sz="3200" dirty="0" smtClean="0"/>
            </a:p>
          </p:txBody>
        </p:sp>
        <p:sp>
          <p:nvSpPr>
            <p:cNvPr id="29" name="橢圓 28"/>
            <p:cNvSpPr/>
            <p:nvPr/>
          </p:nvSpPr>
          <p:spPr>
            <a:xfrm>
              <a:off x="5724128" y="1563012"/>
              <a:ext cx="1378260" cy="1166056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/>
                <a:t>單位</a:t>
              </a:r>
              <a:r>
                <a:rPr lang="en-US" altLang="zh-TW" sz="2400" dirty="0" smtClean="0"/>
                <a:t>C</a:t>
              </a:r>
              <a:endParaRPr lang="en-US" altLang="zh-TW" sz="2400" dirty="0"/>
            </a:p>
            <a:p>
              <a:pPr algn="ctr"/>
              <a:endParaRPr lang="en-US" altLang="zh-TW" sz="3200" dirty="0" smtClean="0"/>
            </a:p>
            <a:p>
              <a:pPr algn="ctr"/>
              <a:endParaRPr lang="en-US" altLang="zh-TW" sz="3200" dirty="0" smtClean="0"/>
            </a:p>
          </p:txBody>
        </p:sp>
        <p:sp>
          <p:nvSpPr>
            <p:cNvPr id="30" name="橢圓 29"/>
            <p:cNvSpPr/>
            <p:nvPr/>
          </p:nvSpPr>
          <p:spPr>
            <a:xfrm>
              <a:off x="7532972" y="1553214"/>
              <a:ext cx="1378260" cy="1166056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/>
                <a:t>單位</a:t>
              </a:r>
              <a:r>
                <a:rPr lang="en-US" altLang="zh-TW" sz="2000" dirty="0" smtClean="0"/>
                <a:t>D</a:t>
              </a:r>
              <a:endParaRPr lang="en-US" altLang="zh-TW" sz="2000" dirty="0"/>
            </a:p>
            <a:p>
              <a:pPr algn="ctr"/>
              <a:endParaRPr lang="en-US" altLang="zh-TW" sz="3200" dirty="0" smtClean="0"/>
            </a:p>
            <a:p>
              <a:pPr algn="ctr"/>
              <a:endParaRPr lang="en-US" altLang="zh-TW" sz="3200" dirty="0" smtClean="0"/>
            </a:p>
          </p:txBody>
        </p:sp>
        <p:cxnSp>
          <p:nvCxnSpPr>
            <p:cNvPr id="32" name="直線單箭頭接點 31"/>
            <p:cNvCxnSpPr>
              <a:stCxn id="20" idx="6"/>
              <a:endCxn id="29" idx="2"/>
            </p:cNvCxnSpPr>
            <p:nvPr/>
          </p:nvCxnSpPr>
          <p:spPr>
            <a:xfrm>
              <a:off x="5292080" y="2136242"/>
              <a:ext cx="432048" cy="979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4" name="直線單箭頭接點 33"/>
            <p:cNvCxnSpPr>
              <a:stCxn id="29" idx="6"/>
              <a:endCxn id="30" idx="2"/>
            </p:cNvCxnSpPr>
            <p:nvPr/>
          </p:nvCxnSpPr>
          <p:spPr>
            <a:xfrm flipV="1">
              <a:off x="7102388" y="2136242"/>
              <a:ext cx="430584" cy="979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8" name="直線單箭頭接點 37"/>
            <p:cNvCxnSpPr>
              <a:endCxn id="20" idx="2"/>
            </p:cNvCxnSpPr>
            <p:nvPr/>
          </p:nvCxnSpPr>
          <p:spPr>
            <a:xfrm flipV="1">
              <a:off x="3283360" y="2136242"/>
              <a:ext cx="630460" cy="14063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95" name="群組 94"/>
          <p:cNvGrpSpPr/>
          <p:nvPr/>
        </p:nvGrpSpPr>
        <p:grpSpPr>
          <a:xfrm>
            <a:off x="1437408" y="1778673"/>
            <a:ext cx="2166952" cy="2191125"/>
            <a:chOff x="1437408" y="1778673"/>
            <a:chExt cx="2166952" cy="2191125"/>
          </a:xfrm>
        </p:grpSpPr>
        <p:sp>
          <p:nvSpPr>
            <p:cNvPr id="17" name="笑臉 16"/>
            <p:cNvSpPr/>
            <p:nvPr/>
          </p:nvSpPr>
          <p:spPr>
            <a:xfrm>
              <a:off x="1931220" y="1778673"/>
              <a:ext cx="792088" cy="720080"/>
            </a:xfrm>
            <a:prstGeom prst="smileyFac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笑臉 17"/>
            <p:cNvSpPr/>
            <p:nvPr/>
          </p:nvSpPr>
          <p:spPr>
            <a:xfrm>
              <a:off x="2812272" y="2383154"/>
              <a:ext cx="792088" cy="720080"/>
            </a:xfrm>
            <a:prstGeom prst="smileyFac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笑臉 18"/>
            <p:cNvSpPr/>
            <p:nvPr/>
          </p:nvSpPr>
          <p:spPr>
            <a:xfrm>
              <a:off x="2376428" y="3249718"/>
              <a:ext cx="792088" cy="720080"/>
            </a:xfrm>
            <a:prstGeom prst="smileyFac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0" name="直線單箭頭接點 69"/>
            <p:cNvCxnSpPr>
              <a:stCxn id="6" idx="6"/>
              <a:endCxn id="17" idx="2"/>
            </p:cNvCxnSpPr>
            <p:nvPr/>
          </p:nvCxnSpPr>
          <p:spPr>
            <a:xfrm flipV="1">
              <a:off x="1437408" y="2138713"/>
              <a:ext cx="493812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3" name="直線單箭頭接點 72"/>
            <p:cNvCxnSpPr>
              <a:endCxn id="18" idx="1"/>
            </p:cNvCxnSpPr>
            <p:nvPr/>
          </p:nvCxnSpPr>
          <p:spPr>
            <a:xfrm>
              <a:off x="2723308" y="2206557"/>
              <a:ext cx="204963" cy="28205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6" name="直線單箭頭接點 75"/>
            <p:cNvCxnSpPr>
              <a:stCxn id="18" idx="4"/>
              <a:endCxn id="19" idx="0"/>
            </p:cNvCxnSpPr>
            <p:nvPr/>
          </p:nvCxnSpPr>
          <p:spPr>
            <a:xfrm flipH="1">
              <a:off x="2772472" y="3103234"/>
              <a:ext cx="435844" cy="14648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79" name="文字方塊 78"/>
          <p:cNvSpPr txBox="1"/>
          <p:nvPr/>
        </p:nvSpPr>
        <p:spPr>
          <a:xfrm>
            <a:off x="4652652" y="416245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決行前        決行後</a:t>
            </a:r>
            <a:endParaRPr lang="zh-TW" altLang="en-US" sz="2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8" name="群組 97"/>
          <p:cNvGrpSpPr/>
          <p:nvPr/>
        </p:nvGrpSpPr>
        <p:grpSpPr>
          <a:xfrm>
            <a:off x="3283360" y="3272709"/>
            <a:ext cx="5412580" cy="1252420"/>
            <a:chOff x="3283360" y="3272709"/>
            <a:chExt cx="5412580" cy="1252420"/>
          </a:xfrm>
        </p:grpSpPr>
        <p:sp>
          <p:nvSpPr>
            <p:cNvPr id="80" name="橢圓 79"/>
            <p:cNvSpPr/>
            <p:nvPr/>
          </p:nvSpPr>
          <p:spPr>
            <a:xfrm>
              <a:off x="7317680" y="3359073"/>
              <a:ext cx="1378260" cy="1166056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/>
                <a:t>單位</a:t>
              </a:r>
              <a:r>
                <a:rPr lang="en-US" altLang="zh-TW" sz="2400" dirty="0" smtClean="0"/>
                <a:t>B</a:t>
              </a:r>
              <a:endParaRPr lang="en-US" altLang="zh-TW" sz="2400" dirty="0"/>
            </a:p>
            <a:p>
              <a:pPr algn="ctr"/>
              <a:endParaRPr lang="en-US" altLang="zh-TW" sz="3200" dirty="0" smtClean="0"/>
            </a:p>
            <a:p>
              <a:pPr algn="ctr"/>
              <a:endParaRPr lang="en-US" altLang="zh-TW" sz="3200" dirty="0" smtClean="0"/>
            </a:p>
          </p:txBody>
        </p:sp>
        <p:cxnSp>
          <p:nvCxnSpPr>
            <p:cNvPr id="81" name="直線單箭頭接點 80"/>
            <p:cNvCxnSpPr>
              <a:endCxn id="80" idx="1"/>
            </p:cNvCxnSpPr>
            <p:nvPr/>
          </p:nvCxnSpPr>
          <p:spPr>
            <a:xfrm>
              <a:off x="3283360" y="3272709"/>
              <a:ext cx="4236162" cy="25712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99" name="群組 98"/>
          <p:cNvGrpSpPr/>
          <p:nvPr/>
        </p:nvGrpSpPr>
        <p:grpSpPr>
          <a:xfrm>
            <a:off x="3151376" y="3693669"/>
            <a:ext cx="5083184" cy="2982451"/>
            <a:chOff x="3151376" y="3693669"/>
            <a:chExt cx="5083184" cy="2982451"/>
          </a:xfrm>
        </p:grpSpPr>
        <p:sp>
          <p:nvSpPr>
            <p:cNvPr id="86" name="橢圓 85"/>
            <p:cNvSpPr/>
            <p:nvPr/>
          </p:nvSpPr>
          <p:spPr>
            <a:xfrm>
              <a:off x="5754960" y="5040378"/>
              <a:ext cx="1378260" cy="1166056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/>
                <a:t>單位</a:t>
              </a:r>
              <a:r>
                <a:rPr lang="en-US" altLang="zh-TW" sz="2400" dirty="0" smtClean="0"/>
                <a:t>B</a:t>
              </a:r>
              <a:endParaRPr lang="en-US" altLang="zh-TW" sz="2400" dirty="0"/>
            </a:p>
            <a:p>
              <a:pPr algn="ctr"/>
              <a:endParaRPr lang="en-US" altLang="zh-TW" sz="3200" dirty="0" smtClean="0"/>
            </a:p>
            <a:p>
              <a:pPr algn="ctr"/>
              <a:endParaRPr lang="en-US" altLang="zh-TW" sz="3200" dirty="0" smtClean="0"/>
            </a:p>
          </p:txBody>
        </p:sp>
        <p:sp>
          <p:nvSpPr>
            <p:cNvPr id="87" name="笑臉 86"/>
            <p:cNvSpPr/>
            <p:nvPr/>
          </p:nvSpPr>
          <p:spPr>
            <a:xfrm>
              <a:off x="6053218" y="5597702"/>
              <a:ext cx="720080" cy="682238"/>
            </a:xfrm>
            <a:prstGeom prst="smileyFac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89" name="橢圓 88"/>
            <p:cNvSpPr/>
            <p:nvPr/>
          </p:nvSpPr>
          <p:spPr>
            <a:xfrm>
              <a:off x="6856300" y="5510064"/>
              <a:ext cx="1378260" cy="1166056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/>
                <a:t>單位</a:t>
              </a:r>
              <a:r>
                <a:rPr lang="en-US" altLang="zh-TW" sz="2400" dirty="0" smtClean="0"/>
                <a:t>C</a:t>
              </a:r>
              <a:endParaRPr lang="en-US" altLang="zh-TW" sz="2400" dirty="0"/>
            </a:p>
            <a:p>
              <a:pPr algn="ctr"/>
              <a:endParaRPr lang="en-US" altLang="zh-TW" sz="3200" dirty="0" smtClean="0"/>
            </a:p>
            <a:p>
              <a:pPr algn="ctr"/>
              <a:endParaRPr lang="en-US" altLang="zh-TW" sz="3200" dirty="0" smtClean="0"/>
            </a:p>
          </p:txBody>
        </p:sp>
        <p:sp>
          <p:nvSpPr>
            <p:cNvPr id="90" name="笑臉 89"/>
            <p:cNvSpPr/>
            <p:nvPr/>
          </p:nvSpPr>
          <p:spPr>
            <a:xfrm>
              <a:off x="7086104" y="5956040"/>
              <a:ext cx="792088" cy="720080"/>
            </a:xfrm>
            <a:prstGeom prst="smileyFac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1" name="直線單箭頭接點 90"/>
            <p:cNvCxnSpPr>
              <a:endCxn id="86" idx="2"/>
            </p:cNvCxnSpPr>
            <p:nvPr/>
          </p:nvCxnSpPr>
          <p:spPr>
            <a:xfrm>
              <a:off x="3151376" y="3693669"/>
              <a:ext cx="2603584" cy="1929737"/>
            </a:xfrm>
            <a:prstGeom prst="straightConnector1">
              <a:avLst/>
            </a:prstGeom>
            <a:ln>
              <a:prstDash val="dashDot"/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8" name="群組 7"/>
          <p:cNvGrpSpPr/>
          <p:nvPr/>
        </p:nvGrpSpPr>
        <p:grpSpPr>
          <a:xfrm>
            <a:off x="137576" y="2659597"/>
            <a:ext cx="1977768" cy="1809709"/>
            <a:chOff x="137576" y="2659597"/>
            <a:chExt cx="1977768" cy="1809709"/>
          </a:xfrm>
        </p:grpSpPr>
        <p:grpSp>
          <p:nvGrpSpPr>
            <p:cNvPr id="94" name="群組 93"/>
            <p:cNvGrpSpPr/>
            <p:nvPr/>
          </p:nvGrpSpPr>
          <p:grpSpPr>
            <a:xfrm>
              <a:off x="140060" y="2882083"/>
              <a:ext cx="1975284" cy="1118090"/>
              <a:chOff x="122164" y="2874699"/>
              <a:chExt cx="1975284" cy="1118090"/>
            </a:xfrm>
          </p:grpSpPr>
          <p:sp>
            <p:nvSpPr>
              <p:cNvPr id="7" name="笑臉 6"/>
              <p:cNvSpPr/>
              <p:nvPr/>
            </p:nvSpPr>
            <p:spPr>
              <a:xfrm>
                <a:off x="122164" y="3272709"/>
                <a:ext cx="792088" cy="720080"/>
              </a:xfrm>
              <a:prstGeom prst="smileyFac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笑臉 14"/>
              <p:cNvSpPr/>
              <p:nvPr/>
            </p:nvSpPr>
            <p:spPr>
              <a:xfrm>
                <a:off x="726828" y="3249718"/>
                <a:ext cx="792088" cy="720080"/>
              </a:xfrm>
              <a:prstGeom prst="smileyFac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6" name="笑臉 15"/>
              <p:cNvSpPr/>
              <p:nvPr/>
            </p:nvSpPr>
            <p:spPr>
              <a:xfrm>
                <a:off x="1305360" y="3272709"/>
                <a:ext cx="792088" cy="720080"/>
              </a:xfrm>
              <a:prstGeom prst="smileyFac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61" name="直線單箭頭接點 60"/>
              <p:cNvCxnSpPr>
                <a:stCxn id="6" idx="4"/>
                <a:endCxn id="7" idx="0"/>
              </p:cNvCxnSpPr>
              <p:nvPr/>
            </p:nvCxnSpPr>
            <p:spPr>
              <a:xfrm flipH="1">
                <a:off x="518208" y="2874699"/>
                <a:ext cx="487152" cy="39801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4" name="直線單箭頭接點 63"/>
              <p:cNvCxnSpPr>
                <a:endCxn id="15" idx="0"/>
              </p:cNvCxnSpPr>
              <p:nvPr/>
            </p:nvCxnSpPr>
            <p:spPr>
              <a:xfrm>
                <a:off x="1005360" y="2874699"/>
                <a:ext cx="117512" cy="37501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67" name="直線單箭頭接點 66"/>
              <p:cNvCxnSpPr>
                <a:stCxn id="6" idx="4"/>
                <a:endCxn id="16" idx="0"/>
              </p:cNvCxnSpPr>
              <p:nvPr/>
            </p:nvCxnSpPr>
            <p:spPr>
              <a:xfrm>
                <a:off x="1005360" y="2874699"/>
                <a:ext cx="696044" cy="39801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3" name="弧形箭號 (左彎) 2"/>
            <p:cNvSpPr/>
            <p:nvPr/>
          </p:nvSpPr>
          <p:spPr>
            <a:xfrm rot="9979048">
              <a:off x="137576" y="2659597"/>
              <a:ext cx="689102" cy="1809709"/>
            </a:xfrm>
            <a:prstGeom prst="curvedLeftArrow">
              <a:avLst>
                <a:gd name="adj1" fmla="val 25000"/>
                <a:gd name="adj2" fmla="val 43938"/>
                <a:gd name="adj3" fmla="val 25408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422294" y="2622812"/>
            <a:ext cx="4239326" cy="4002615"/>
            <a:chOff x="422294" y="2622812"/>
            <a:chExt cx="4239326" cy="4002615"/>
          </a:xfrm>
        </p:grpSpPr>
        <p:grpSp>
          <p:nvGrpSpPr>
            <p:cNvPr id="97" name="群組 96"/>
            <p:cNvGrpSpPr/>
            <p:nvPr/>
          </p:nvGrpSpPr>
          <p:grpSpPr>
            <a:xfrm>
              <a:off x="422294" y="4147350"/>
              <a:ext cx="4239326" cy="1959874"/>
              <a:chOff x="422294" y="4147350"/>
              <a:chExt cx="4239326" cy="1959874"/>
            </a:xfrm>
          </p:grpSpPr>
          <p:sp>
            <p:nvSpPr>
              <p:cNvPr id="43" name="橢圓 42"/>
              <p:cNvSpPr/>
              <p:nvPr/>
            </p:nvSpPr>
            <p:spPr>
              <a:xfrm>
                <a:off x="422294" y="4941168"/>
                <a:ext cx="1378260" cy="1166056"/>
              </a:xfrm>
              <a:prstGeom prst="ellipse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dirty="0" smtClean="0"/>
                  <a:t>單位</a:t>
                </a:r>
                <a:r>
                  <a:rPr lang="en-US" altLang="zh-TW" sz="2400" dirty="0" smtClean="0"/>
                  <a:t>B</a:t>
                </a:r>
                <a:endParaRPr lang="en-US" altLang="zh-TW" sz="2400" dirty="0"/>
              </a:p>
              <a:p>
                <a:pPr algn="ctr"/>
                <a:endParaRPr lang="en-US" altLang="zh-TW" sz="3200" dirty="0" smtClean="0"/>
              </a:p>
              <a:p>
                <a:pPr algn="ctr"/>
                <a:endParaRPr lang="en-US" altLang="zh-TW" sz="3200" dirty="0" smtClean="0"/>
              </a:p>
            </p:txBody>
          </p:sp>
          <p:sp>
            <p:nvSpPr>
              <p:cNvPr id="44" name="橢圓 43"/>
              <p:cNvSpPr/>
              <p:nvPr/>
            </p:nvSpPr>
            <p:spPr>
              <a:xfrm>
                <a:off x="1883644" y="4941168"/>
                <a:ext cx="1378260" cy="1166056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dirty="0" smtClean="0"/>
                  <a:t>單位</a:t>
                </a:r>
                <a:r>
                  <a:rPr lang="en-US" altLang="zh-TW" sz="2400" dirty="0" smtClean="0"/>
                  <a:t>C</a:t>
                </a:r>
                <a:endParaRPr lang="en-US" altLang="zh-TW" sz="2400" dirty="0"/>
              </a:p>
              <a:p>
                <a:pPr algn="ctr"/>
                <a:endParaRPr lang="en-US" altLang="zh-TW" sz="3200" dirty="0" smtClean="0"/>
              </a:p>
              <a:p>
                <a:pPr algn="ctr"/>
                <a:endParaRPr lang="en-US" altLang="zh-TW" sz="3200" dirty="0" smtClean="0"/>
              </a:p>
            </p:txBody>
          </p:sp>
          <p:sp>
            <p:nvSpPr>
              <p:cNvPr id="45" name="橢圓 44"/>
              <p:cNvSpPr/>
              <p:nvPr/>
            </p:nvSpPr>
            <p:spPr>
              <a:xfrm>
                <a:off x="3283360" y="4941168"/>
                <a:ext cx="1378260" cy="1166056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dirty="0" smtClean="0"/>
                  <a:t>單位</a:t>
                </a:r>
                <a:r>
                  <a:rPr lang="en-US" altLang="zh-TW" sz="2000" dirty="0" smtClean="0"/>
                  <a:t>D</a:t>
                </a:r>
                <a:endParaRPr lang="en-US" altLang="zh-TW" sz="2000" dirty="0"/>
              </a:p>
              <a:p>
                <a:pPr algn="ctr"/>
                <a:endParaRPr lang="en-US" altLang="zh-TW" sz="3200" dirty="0" smtClean="0"/>
              </a:p>
              <a:p>
                <a:pPr algn="ctr"/>
                <a:endParaRPr lang="en-US" altLang="zh-TW" sz="3200" dirty="0" smtClean="0"/>
              </a:p>
            </p:txBody>
          </p:sp>
          <p:cxnSp>
            <p:nvCxnSpPr>
              <p:cNvPr id="51" name="直線單箭頭接點 50"/>
              <p:cNvCxnSpPr>
                <a:stCxn id="5" idx="4"/>
                <a:endCxn id="43" idx="0"/>
              </p:cNvCxnSpPr>
              <p:nvPr/>
            </p:nvCxnSpPr>
            <p:spPr>
              <a:xfrm flipH="1">
                <a:off x="1111424" y="4147350"/>
                <a:ext cx="904292" cy="79381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5" name="直線單箭頭接點 54"/>
              <p:cNvCxnSpPr>
                <a:stCxn id="5" idx="4"/>
                <a:endCxn id="44" idx="0"/>
              </p:cNvCxnSpPr>
              <p:nvPr/>
            </p:nvCxnSpPr>
            <p:spPr>
              <a:xfrm>
                <a:off x="2015716" y="4147350"/>
                <a:ext cx="557058" cy="79381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58" name="直線單箭頭接點 57"/>
              <p:cNvCxnSpPr>
                <a:stCxn id="5" idx="4"/>
                <a:endCxn id="45" idx="0"/>
              </p:cNvCxnSpPr>
              <p:nvPr/>
            </p:nvCxnSpPr>
            <p:spPr>
              <a:xfrm>
                <a:off x="2015716" y="4147350"/>
                <a:ext cx="1956774" cy="79381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48" name="弧形箭號 (左彎) 47"/>
            <p:cNvSpPr/>
            <p:nvPr/>
          </p:nvSpPr>
          <p:spPr>
            <a:xfrm rot="9327771">
              <a:off x="842213" y="2622812"/>
              <a:ext cx="689102" cy="4002615"/>
            </a:xfrm>
            <a:prstGeom prst="curvedLeftArrow">
              <a:avLst>
                <a:gd name="adj1" fmla="val 25000"/>
                <a:gd name="adj2" fmla="val 43938"/>
                <a:gd name="adj3" fmla="val 25794"/>
              </a:avLst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451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用語</a:t>
            </a:r>
            <a:r>
              <a:rPr lang="zh-TW" altLang="en-US" dirty="0" smtClean="0"/>
              <a:t>寫法</a:t>
            </a:r>
            <a:r>
              <a:rPr lang="en-US" altLang="zh-TW" dirty="0" smtClean="0"/>
              <a:t>(1/3)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  <a:solidFill>
            <a:srgbClr val="FFFFFF">
              <a:alpha val="45098"/>
            </a:srgb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/>
              <a:t>期望及目的用語：主旨結尾，視需要酌用。</a:t>
            </a:r>
            <a:endParaRPr lang="en-US" altLang="zh-TW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rgbClr val="0000FF"/>
                </a:solidFill>
              </a:rPr>
              <a:t>對上級機關用</a:t>
            </a:r>
            <a:r>
              <a:rPr lang="zh-TW" altLang="en-US" sz="3200" dirty="0"/>
              <a:t>：請</a:t>
            </a:r>
            <a:r>
              <a:rPr lang="zh-TW" altLang="en-US" sz="3200" dirty="0" smtClean="0"/>
              <a:t>鑒核、請鑒察、請核示、請核轉、請備查、請釋示、復請鑒核。</a:t>
            </a:r>
            <a:endParaRPr lang="en-US" altLang="zh-TW" sz="3200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zh-TW" altLang="en-US" sz="3200" b="1" dirty="0" smtClean="0">
                <a:solidFill>
                  <a:srgbClr val="0000FF"/>
                </a:solidFill>
              </a:rPr>
              <a:t>對平行機關用</a:t>
            </a:r>
            <a:r>
              <a:rPr lang="zh-TW" altLang="en-US" sz="3200" dirty="0" smtClean="0"/>
              <a:t>：請查照、請查照見復、請查照轉告、請同意見復、請查明見復、請惠允見復。</a:t>
            </a:r>
            <a:endParaRPr lang="en-US" altLang="zh-TW" sz="3200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zh-TW" altLang="en-US" sz="3200" b="1" dirty="0" smtClean="0">
                <a:solidFill>
                  <a:srgbClr val="0000FF"/>
                </a:solidFill>
              </a:rPr>
              <a:t>對</a:t>
            </a:r>
            <a:r>
              <a:rPr lang="zh-TW" altLang="en-US" sz="3200" b="1" dirty="0">
                <a:solidFill>
                  <a:srgbClr val="0000FF"/>
                </a:solidFill>
              </a:rPr>
              <a:t>下級機關用</a:t>
            </a:r>
            <a:r>
              <a:rPr lang="zh-TW" altLang="en-US" sz="3200" dirty="0" smtClean="0"/>
              <a:t>：希查照、希查照轉告、希照辦、希轉行照辦、希辦理見復。</a:t>
            </a:r>
            <a:endParaRPr lang="en-US" altLang="zh-TW" sz="32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527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用語</a:t>
            </a:r>
            <a:r>
              <a:rPr lang="zh-TW" altLang="en-US" dirty="0" smtClean="0"/>
              <a:t>寫法</a:t>
            </a:r>
            <a:r>
              <a:rPr lang="en-US" altLang="zh-TW" dirty="0" smtClean="0"/>
              <a:t>(2/3)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472608"/>
          </a:xfrm>
          <a:solidFill>
            <a:srgbClr val="FFFFFF">
              <a:alpha val="45098"/>
            </a:srgbClr>
          </a:soli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0000FF"/>
                </a:solidFill>
              </a:rPr>
              <a:t>稱謂</a:t>
            </a:r>
            <a:r>
              <a:rPr lang="zh-TW" altLang="en-US" sz="2800" dirty="0">
                <a:solidFill>
                  <a:srgbClr val="0000FF"/>
                </a:solidFill>
              </a:rPr>
              <a:t>用語</a:t>
            </a:r>
            <a:r>
              <a:rPr lang="zh-TW" altLang="en-US" sz="2800" dirty="0"/>
              <a:t>：</a:t>
            </a:r>
          </a:p>
          <a:p>
            <a:pPr marL="635000" indent="-457200">
              <a:buAutoNum type="arabicPeriod"/>
            </a:pPr>
            <a:r>
              <a:rPr lang="zh-TW" altLang="en-US" sz="2800" dirty="0" smtClean="0"/>
              <a:t>上級</a:t>
            </a:r>
            <a:r>
              <a:rPr lang="zh-TW" altLang="en-US" sz="2800" dirty="0"/>
              <a:t>對</a:t>
            </a:r>
            <a:r>
              <a:rPr lang="zh-TW" altLang="en-US" sz="2800" dirty="0" smtClean="0"/>
              <a:t>下級</a:t>
            </a:r>
            <a:r>
              <a:rPr lang="en-US" altLang="zh-TW" sz="2800" dirty="0" smtClean="0"/>
              <a:t>—</a:t>
            </a:r>
            <a:r>
              <a:rPr lang="zh-TW" altLang="en-US" sz="2800" dirty="0" smtClean="0"/>
              <a:t>稱對方「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貴</a:t>
            </a:r>
            <a:r>
              <a:rPr lang="zh-TW" altLang="en-US" sz="2800" dirty="0" smtClean="0"/>
              <a:t>」。</a:t>
            </a:r>
            <a:endParaRPr lang="en-US" altLang="zh-TW" sz="2800" dirty="0" smtClean="0"/>
          </a:p>
          <a:p>
            <a:pPr marL="635000" indent="-457200">
              <a:buAutoNum type="arabicPeriod"/>
            </a:pPr>
            <a:r>
              <a:rPr lang="zh-TW" altLang="en-US" sz="2800" dirty="0" smtClean="0"/>
              <a:t>下級</a:t>
            </a:r>
            <a:r>
              <a:rPr lang="zh-TW" altLang="en-US" sz="2800" dirty="0"/>
              <a:t>對</a:t>
            </a:r>
            <a:r>
              <a:rPr lang="zh-TW" altLang="en-US" sz="2800" dirty="0" smtClean="0"/>
              <a:t>上級－稱對方「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鈞</a:t>
            </a:r>
            <a:r>
              <a:rPr lang="zh-TW" altLang="en-US" sz="2800" dirty="0"/>
              <a:t>」、「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鈞長</a:t>
            </a:r>
            <a:r>
              <a:rPr lang="zh-TW" altLang="en-US" sz="2800" dirty="0" smtClean="0"/>
              <a:t>」、「</a:t>
            </a:r>
            <a:r>
              <a:rPr lang="zh-TW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大</a:t>
            </a:r>
            <a:r>
              <a:rPr lang="zh-TW" altLang="en-US" sz="2800" dirty="0" smtClean="0"/>
              <a:t>」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無隸屬關係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。</a:t>
            </a:r>
            <a:endParaRPr lang="en-US" altLang="zh-TW" sz="2800" dirty="0"/>
          </a:p>
          <a:p>
            <a:pPr marL="635000" indent="-457200">
              <a:buAutoNum type="arabicPeriod"/>
            </a:pPr>
            <a:r>
              <a:rPr lang="zh-TW" altLang="en-US" sz="2800" dirty="0" smtClean="0"/>
              <a:t>平行－稱對方「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貴</a:t>
            </a:r>
            <a:r>
              <a:rPr lang="zh-TW" altLang="en-US" sz="2800" dirty="0" smtClean="0"/>
              <a:t>」。</a:t>
            </a:r>
            <a:endParaRPr lang="en-US" altLang="zh-TW" sz="2800" dirty="0" smtClean="0"/>
          </a:p>
          <a:p>
            <a:pPr marL="635000" indent="-457200">
              <a:buAutoNum type="arabicPeriod"/>
            </a:pPr>
            <a:r>
              <a:rPr lang="zh-TW" altLang="en-US" sz="2800" dirty="0" smtClean="0"/>
              <a:t>自稱－稱「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本</a:t>
            </a:r>
            <a:r>
              <a:rPr lang="zh-TW" altLang="en-US" sz="2800" dirty="0"/>
              <a:t>」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635000" indent="-457200">
              <a:buAutoNum type="arabicPeriod"/>
            </a:pPr>
            <a:r>
              <a:rPr lang="zh-TW" altLang="en-US" sz="2800" dirty="0"/>
              <a:t>機關或首長對屬員－稱</a:t>
            </a:r>
            <a:r>
              <a:rPr lang="zh-TW" altLang="en-US" sz="2800" dirty="0" smtClean="0"/>
              <a:t>「</a:t>
            </a:r>
            <a:r>
              <a:rPr lang="zh-TW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臺端</a:t>
            </a:r>
            <a:r>
              <a:rPr lang="zh-TW" altLang="en-US" sz="2800" dirty="0" smtClean="0"/>
              <a:t>」。</a:t>
            </a:r>
            <a:endParaRPr lang="en-US" altLang="zh-TW" sz="2800" dirty="0" smtClean="0"/>
          </a:p>
          <a:p>
            <a:pPr marL="635000" indent="-457200">
              <a:buAutoNum type="arabicPeriod"/>
            </a:pPr>
            <a:r>
              <a:rPr lang="zh-TW" altLang="en-US" sz="2800" dirty="0" smtClean="0"/>
              <a:t>機關</a:t>
            </a:r>
            <a:r>
              <a:rPr lang="zh-TW" altLang="en-US" sz="2800" dirty="0"/>
              <a:t>對</a:t>
            </a:r>
            <a:r>
              <a:rPr lang="zh-TW" altLang="en-US" sz="2800" dirty="0" smtClean="0"/>
              <a:t>人民－稱</a:t>
            </a:r>
            <a:r>
              <a:rPr lang="zh-TW" altLang="en-US" sz="2800" dirty="0"/>
              <a:t>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先生</a:t>
            </a:r>
            <a:r>
              <a:rPr lang="zh-TW" altLang="en-US" sz="2800" dirty="0"/>
              <a:t>」、「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女士</a:t>
            </a:r>
            <a:r>
              <a:rPr lang="zh-TW" altLang="en-US" sz="2800" dirty="0"/>
              <a:t>」或通稱「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君</a:t>
            </a:r>
            <a:r>
              <a:rPr lang="zh-TW" altLang="en-US" sz="2800" dirty="0"/>
              <a:t>」、「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臺端</a:t>
            </a:r>
            <a:r>
              <a:rPr lang="zh-TW" altLang="en-US" sz="2800" dirty="0" smtClean="0"/>
              <a:t>」。</a:t>
            </a:r>
            <a:endParaRPr lang="zh-TW" altLang="en-US" sz="2800" dirty="0"/>
          </a:p>
          <a:p>
            <a:pPr marL="177800" indent="0">
              <a:buNone/>
            </a:pPr>
            <a:r>
              <a:rPr lang="en-US" altLang="zh-TW" sz="2800" dirty="0" smtClean="0"/>
              <a:t>6.</a:t>
            </a:r>
            <a:r>
              <a:rPr lang="zh-TW" altLang="en-US" sz="2800" dirty="0" smtClean="0"/>
              <a:t>行文</a:t>
            </a:r>
            <a:r>
              <a:rPr lang="zh-TW" altLang="en-US" sz="2800" dirty="0"/>
              <a:t>數機關或單位時，如於文內同時</a:t>
            </a:r>
            <a:r>
              <a:rPr lang="zh-TW" altLang="en-US" sz="2800" dirty="0" smtClean="0"/>
              <a:t>提及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  －通稱</a:t>
            </a:r>
            <a:r>
              <a:rPr lang="zh-TW" altLang="en-US" sz="2800" dirty="0"/>
              <a:t>為「</a:t>
            </a:r>
            <a:r>
              <a:rPr lang="zh-TW" altLang="en-US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貴機關</a:t>
            </a:r>
            <a:r>
              <a:rPr lang="zh-TW" altLang="en-US" sz="2800" dirty="0"/>
              <a:t>」或「</a:t>
            </a:r>
            <a:r>
              <a:rPr lang="zh-TW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貴單位</a:t>
            </a:r>
            <a:r>
              <a:rPr lang="zh-TW" altLang="en-US" sz="2800" dirty="0"/>
              <a:t>」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5" name="圓角矩形圖說文字 4"/>
          <p:cNvSpPr/>
          <p:nvPr/>
        </p:nvSpPr>
        <p:spPr>
          <a:xfrm>
            <a:off x="6228184" y="2924944"/>
            <a:ext cx="2808312" cy="1656184"/>
          </a:xfrm>
          <a:prstGeom prst="wedgeRoundRectCallout">
            <a:avLst>
              <a:gd name="adj1" fmla="val -101742"/>
              <a:gd name="adj2" fmla="val -31773"/>
              <a:gd name="adj3" fmla="val 16667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小叮嚀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期望、目的及稱謂用語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不必挪抬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603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用語</a:t>
            </a:r>
            <a:r>
              <a:rPr lang="zh-TW" altLang="en-US" dirty="0" smtClean="0"/>
              <a:t>寫法</a:t>
            </a:r>
            <a:r>
              <a:rPr lang="en-US" altLang="zh-TW" dirty="0" smtClean="0"/>
              <a:t>(3/3)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  <a:solidFill>
            <a:srgbClr val="FFFFFF">
              <a:alpha val="45098"/>
            </a:srgb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dirty="0" smtClean="0"/>
              <a:t>准駁語：</a:t>
            </a:r>
            <a:endParaRPr lang="en-US" altLang="zh-TW" dirty="0" smtClean="0"/>
          </a:p>
          <a:p>
            <a:pPr lvl="1"/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上級機關對下級機關</a:t>
            </a:r>
            <a:r>
              <a:rPr lang="zh-TW" altLang="en-US" dirty="0"/>
              <a:t>表示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同意</a:t>
            </a:r>
            <a:r>
              <a:rPr lang="zh-TW" altLang="en-US" dirty="0"/>
              <a:t>時用</a:t>
            </a:r>
            <a:r>
              <a:rPr lang="zh-TW" altLang="en-US" dirty="0" smtClean="0"/>
              <a:t>：應予照准、准予照辦、准予備查。</a:t>
            </a:r>
            <a:endParaRPr lang="en-US" altLang="zh-TW" dirty="0" smtClean="0"/>
          </a:p>
          <a:p>
            <a:pPr lvl="1"/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上級機關對下級機關</a:t>
            </a:r>
            <a:r>
              <a:rPr lang="zh-TW" altLang="en-US" dirty="0" smtClean="0"/>
              <a:t>表示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不同意</a:t>
            </a:r>
            <a:r>
              <a:rPr lang="zh-TW" altLang="en-US" dirty="0"/>
              <a:t>時</a:t>
            </a:r>
            <a:r>
              <a:rPr lang="zh-TW" altLang="en-US" dirty="0" smtClean="0"/>
              <a:t>用：未便照准、礙難照准、應予不准、應予駁回、所請不准。</a:t>
            </a:r>
            <a:endParaRPr lang="en-US" altLang="zh-TW" dirty="0" smtClean="0"/>
          </a:p>
          <a:p>
            <a:pPr lvl="1"/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對平行機關</a:t>
            </a:r>
            <a:r>
              <a:rPr lang="zh-TW" altLang="en-US" dirty="0"/>
              <a:t>表示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同意</a:t>
            </a:r>
            <a:r>
              <a:rPr lang="zh-TW" altLang="en-US" dirty="0"/>
              <a:t>時用</a:t>
            </a:r>
            <a:r>
              <a:rPr lang="zh-TW" altLang="en-US" dirty="0" smtClean="0"/>
              <a:t>：敬表同意、同意照辦。</a:t>
            </a:r>
            <a:endParaRPr lang="en-US" altLang="zh-TW" dirty="0" smtClean="0"/>
          </a:p>
          <a:p>
            <a:pPr lvl="1"/>
            <a:r>
              <a:rPr lang="zh-TW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對平行機關</a:t>
            </a:r>
            <a:r>
              <a:rPr lang="zh-TW" altLang="en-US" dirty="0" smtClean="0"/>
              <a:t>表示</a:t>
            </a:r>
            <a:r>
              <a:rPr lang="zh-TW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不同意</a:t>
            </a:r>
            <a:r>
              <a:rPr lang="zh-TW" altLang="en-US" dirty="0"/>
              <a:t>時</a:t>
            </a:r>
            <a:r>
              <a:rPr lang="zh-TW" altLang="en-US" dirty="0" smtClean="0"/>
              <a:t>用：歉難同意、礙難同意、無法照辦、未變照辦。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03261-C6DA-4717-A021-F42A9E9B0C83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96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altLang="zh-TW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3579</TotalTime>
  <Words>2453</Words>
  <Application>Microsoft Office PowerPoint</Application>
  <PresentationFormat>如螢幕大小 (4:3)</PresentationFormat>
  <Paragraphs>271</Paragraphs>
  <Slides>29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10</vt:i4>
      </vt:variant>
      <vt:variant>
        <vt:lpstr>內嵌 OLE 伺服程式</vt:lpstr>
      </vt:variant>
      <vt:variant>
        <vt:i4>0</vt:i4>
      </vt:variant>
      <vt:variant>
        <vt:lpstr>投影片標題</vt:lpstr>
      </vt:variant>
      <vt:variant>
        <vt:i4>29</vt:i4>
      </vt:variant>
    </vt:vector>
  </HeadingPairs>
  <TitlesOfParts>
    <vt:vector size="39" baseType="lpstr">
      <vt:lpstr>Office 佈景主題</vt:lpstr>
      <vt:lpstr>1_Office 佈景主題</vt:lpstr>
      <vt:lpstr>2_Office 佈景主題</vt:lpstr>
      <vt:lpstr>3_Office 佈景主題</vt:lpstr>
      <vt:lpstr>4_Office 佈景主題</vt:lpstr>
      <vt:lpstr>5_Office 佈景主題</vt:lpstr>
      <vt:lpstr>6_Office 佈景主題</vt:lpstr>
      <vt:lpstr>7_Office 佈景主題</vt:lpstr>
      <vt:lpstr>8_Office 佈景主題</vt:lpstr>
      <vt:lpstr>9_Office 佈景主題</vt:lpstr>
      <vt:lpstr>國立中山大學文書處理講習</vt:lpstr>
      <vt:lpstr>本次研習重點</vt:lpstr>
      <vt:lpstr>文書處理及流程說明</vt:lpstr>
      <vt:lpstr>簽、函、書函差別</vt:lpstr>
      <vt:lpstr>以稿代簽、先簽後稿、 簽稿併陳的含義</vt:lpstr>
      <vt:lpstr>順會、並會、內會、 外會、後會、副知</vt:lpstr>
      <vt:lpstr>用語寫法(1/3)</vt:lpstr>
      <vt:lpstr>用語寫法(2/3)</vt:lpstr>
      <vt:lpstr>用語寫法(3/3)</vt:lpstr>
      <vt:lpstr>發文常見問題與缺失(1/3)</vt:lpstr>
      <vt:lpstr>發文常見問題與缺失(2/3)</vt:lpstr>
      <vt:lpstr>發文常見問題與缺失(3/3)</vt:lpstr>
      <vt:lpstr>一般公務機密文書處理原則(1/2)</vt:lpstr>
      <vt:lpstr>一般公務機密文書處理原則(2/2)</vt:lpstr>
      <vt:lpstr>公文系統常見問題說明(1/4) </vt:lpstr>
      <vt:lpstr>公文系統常見問題說明(2/4) </vt:lpstr>
      <vt:lpstr>公文系統常見問題說明(3/4) </vt:lpstr>
      <vt:lpstr>公文系統常見問題說明(4/4) </vt:lpstr>
      <vt:lpstr>公文系統其他注意事項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Windows 使用者</cp:lastModifiedBy>
  <cp:revision>117</cp:revision>
  <cp:lastPrinted>2016-12-19T08:35:47Z</cp:lastPrinted>
  <dcterms:created xsi:type="dcterms:W3CDTF">2016-12-15T07:44:43Z</dcterms:created>
  <dcterms:modified xsi:type="dcterms:W3CDTF">2017-07-18T02:37:09Z</dcterms:modified>
</cp:coreProperties>
</file>